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319" r:id="rId3"/>
    <p:sldId id="320" r:id="rId4"/>
    <p:sldId id="321" r:id="rId5"/>
    <p:sldId id="322" r:id="rId6"/>
    <p:sldId id="314" r:id="rId7"/>
    <p:sldId id="323" r:id="rId8"/>
    <p:sldId id="318" r:id="rId9"/>
    <p:sldId id="312" r:id="rId10"/>
    <p:sldId id="308" r:id="rId11"/>
  </p:sldIdLst>
  <p:sldSz cx="12192000" cy="6858000"/>
  <p:notesSz cx="6805613" cy="9944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C7E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 autoAdjust="0"/>
    <p:restoredTop sz="86212" autoAdjust="0"/>
  </p:normalViewPr>
  <p:slideViewPr>
    <p:cSldViewPr snapToGrid="0">
      <p:cViewPr varScale="1">
        <p:scale>
          <a:sx n="58" d="100"/>
          <a:sy n="58" d="100"/>
        </p:scale>
        <p:origin x="92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446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a9bb4130151136f/EPMTPQ%202021/POA%202021/REFORMA%20PRIMER%20SEMESTRE/POA%202021%20-%20INCREMENTO%20TECHO%2015%20OCT%20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5481490997991"/>
          <c:y val="3.308330489985286E-2"/>
          <c:w val="0.80929874073013508"/>
          <c:h val="0.723247430862421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Hoja1!$H$2</c:f>
              <c:strCache>
                <c:ptCount val="1"/>
                <c:pt idx="0">
                  <c:v>Autogestión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Hoja1!$G$3:$G$6</c:f>
              <c:strCache>
                <c:ptCount val="4"/>
                <c:pt idx="0">
                  <c:v>Asignación Inicial</c:v>
                </c:pt>
                <c:pt idx="1">
                  <c:v>1ra Reforma</c:v>
                </c:pt>
                <c:pt idx="2">
                  <c:v>2da Reforma</c:v>
                </c:pt>
                <c:pt idx="3">
                  <c:v>Codificado Actual</c:v>
                </c:pt>
              </c:strCache>
            </c:strRef>
          </c:cat>
          <c:val>
            <c:numRef>
              <c:f>Hoja1!$H$3:$H$6</c:f>
              <c:numCache>
                <c:formatCode>_(* #,##0.00_);_(* \(#,##0.00\);_(* "-"??_);_(@_)</c:formatCode>
                <c:ptCount val="4"/>
                <c:pt idx="0">
                  <c:v>27359777.479454715</c:v>
                </c:pt>
                <c:pt idx="1">
                  <c:v>0</c:v>
                </c:pt>
                <c:pt idx="2">
                  <c:v>0</c:v>
                </c:pt>
                <c:pt idx="3">
                  <c:v>27359777.479454715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3-44C0-812D-AB17C507975F}"/>
            </c:ext>
          </c:extLst>
        </c:ser>
        <c:ser>
          <c:idx val="1"/>
          <c:order val="1"/>
          <c:tx>
            <c:strRef>
              <c:f>Hoja1!$I$2</c:f>
              <c:strCache>
                <c:ptCount val="1"/>
                <c:pt idx="0">
                  <c:v>Aporte Municipal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Hoja1!$G$3:$G$6</c:f>
              <c:strCache>
                <c:ptCount val="4"/>
                <c:pt idx="0">
                  <c:v>Asignación Inicial</c:v>
                </c:pt>
                <c:pt idx="1">
                  <c:v>1ra Reforma</c:v>
                </c:pt>
                <c:pt idx="2">
                  <c:v>2da Reforma</c:v>
                </c:pt>
                <c:pt idx="3">
                  <c:v>Codificado Actual</c:v>
                </c:pt>
              </c:strCache>
            </c:strRef>
          </c:cat>
          <c:val>
            <c:numRef>
              <c:f>Hoja1!$I$3:$I$6</c:f>
              <c:numCache>
                <c:formatCode>_(* #,##0.00_);_(* \(#,##0.00\);_(* "-"??_);_(@_)</c:formatCode>
                <c:ptCount val="4"/>
                <c:pt idx="0">
                  <c:v>28000000</c:v>
                </c:pt>
                <c:pt idx="1">
                  <c:v>3500000</c:v>
                </c:pt>
                <c:pt idx="2">
                  <c:v>19962269.489999998</c:v>
                </c:pt>
                <c:pt idx="3">
                  <c:v>51462269.489999995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3-44C0-812D-AB17C5079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4248720"/>
        <c:axId val="2124251632"/>
      </c:barChart>
      <c:catAx>
        <c:axId val="212424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C"/>
          </a:p>
        </c:txPr>
        <c:crossAx val="2124251632"/>
        <c:crosses val="autoZero"/>
        <c:auto val="1"/>
        <c:lblAlgn val="ctr"/>
        <c:lblOffset val="100"/>
        <c:noMultiLvlLbl val="0"/>
      </c:catAx>
      <c:valAx>
        <c:axId val="2124251632"/>
        <c:scaling>
          <c:orientation val="minMax"/>
          <c:max val="80000000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C"/>
          </a:p>
        </c:txPr>
        <c:crossAx val="21242487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 Narrow" panose="020B0606020202030204" pitchFamily="34" charset="0"/>
        </a:defRPr>
      </a:pPr>
      <a:endParaRPr lang="es-EC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3"/>
        <c:axId val="1111227872"/>
        <c:axId val="1111228704"/>
      </c:barChart>
      <c:catAx>
        <c:axId val="111122787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111228704"/>
        <c:crosses val="autoZero"/>
        <c:auto val="1"/>
        <c:lblAlgn val="ctr"/>
        <c:lblOffset val="100"/>
        <c:noMultiLvlLbl val="0"/>
      </c:catAx>
      <c:valAx>
        <c:axId val="1111228704"/>
        <c:scaling>
          <c:orientation val="minMax"/>
        </c:scaling>
        <c:delete val="1"/>
        <c:axPos val="r"/>
        <c:numFmt formatCode="_(* #,##0.00_);_(* \(#,##0.00\);_(* &quot;-&quot;??_);_(@_)" sourceLinked="1"/>
        <c:majorTickMark val="none"/>
        <c:minorTickMark val="none"/>
        <c:tickLblPos val="nextTo"/>
        <c:crossAx val="111122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s-EC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EA6-40B8-AD13-D7FB584E1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'META PROY 3'!$G$3:$G$14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'META PROY 3'!$H$3:$H$14</c:f>
              <c:numCache>
                <c:formatCode>#,##0.00</c:formatCode>
                <c:ptCount val="12"/>
                <c:pt idx="0">
                  <c:v>9510325</c:v>
                </c:pt>
                <c:pt idx="1">
                  <c:v>18108213</c:v>
                </c:pt>
                <c:pt idx="2">
                  <c:v>28450544</c:v>
                </c:pt>
                <c:pt idx="3">
                  <c:v>37483095</c:v>
                </c:pt>
                <c:pt idx="4">
                  <c:v>45492944</c:v>
                </c:pt>
                <c:pt idx="5">
                  <c:v>55854278</c:v>
                </c:pt>
                <c:pt idx="6">
                  <c:v>67498436</c:v>
                </c:pt>
                <c:pt idx="7">
                  <c:v>79337267.310000002</c:v>
                </c:pt>
                <c:pt idx="8">
                  <c:v>91428231.549999997</c:v>
                </c:pt>
                <c:pt idx="9">
                  <c:v>103748924.11</c:v>
                </c:pt>
                <c:pt idx="10">
                  <c:v>116303709.83</c:v>
                </c:pt>
                <c:pt idx="11">
                  <c:v>129097036.48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A6-40B8-AD13-D7FB584E1D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4900688"/>
        <c:axId val="824899376"/>
      </c:barChart>
      <c:catAx>
        <c:axId val="824900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C"/>
          </a:p>
        </c:txPr>
        <c:crossAx val="824899376"/>
        <c:crosses val="autoZero"/>
        <c:auto val="1"/>
        <c:lblAlgn val="ctr"/>
        <c:lblOffset val="100"/>
        <c:noMultiLvlLbl val="0"/>
      </c:catAx>
      <c:valAx>
        <c:axId val="824899376"/>
        <c:scaling>
          <c:orientation val="minMax"/>
          <c:max val="130000000"/>
          <c:min val="0"/>
        </c:scaling>
        <c:delete val="1"/>
        <c:axPos val="t"/>
        <c:numFmt formatCode="#,##0.00" sourceLinked="1"/>
        <c:majorTickMark val="out"/>
        <c:minorTickMark val="none"/>
        <c:tickLblPos val="nextTo"/>
        <c:crossAx val="82490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s-EC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D4644-6E51-6F41-AB52-A3F4EE032800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5B30A-39DC-3E4C-B114-A79CBF34757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4472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05B30A-39DC-3E4C-B114-A79CBF347571}" type="slidenum">
              <a:rPr lang="es-EC" smtClean="0"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98828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Incremento del</a:t>
            </a:r>
            <a:r>
              <a:rPr lang="en-US" dirty="0"/>
              <a:t> 42% total y </a:t>
            </a:r>
            <a:r>
              <a:rPr lang="en-US" dirty="0" err="1"/>
              <a:t>el</a:t>
            </a:r>
            <a:r>
              <a:rPr lang="en-US" dirty="0"/>
              <a:t> 84% </a:t>
            </a:r>
            <a:r>
              <a:rPr lang="en-US" dirty="0" err="1"/>
              <a:t>respecto</a:t>
            </a:r>
            <a:r>
              <a:rPr lang="es-EC" noProof="0" dirty="0"/>
              <a:t> a la asignación municipal </a:t>
            </a:r>
            <a:r>
              <a:rPr lang="en-US" dirty="0"/>
              <a:t> (23.462.269,49)</a:t>
            </a:r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05B30A-39DC-3E4C-B114-A79CBF347571}" type="slidenum">
              <a:rPr lang="es-EC" smtClean="0"/>
              <a:t>5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2730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1200" baseline="0" dirty="0">
                <a:ea typeface="Times New Roman" panose="02020603050405020304" pitchFamily="18" charset="0"/>
                <a:cs typeface="Times New Roman" panose="02020603050405020304" pitchFamily="18" charset="0"/>
              </a:rPr>
              <a:t>Los Ingresos Propios se mantienen sin afectación al techo presupuestario, ajustándose de la siguiente manera: se reducen los ingresos por transporte de pasajeros debido a que no se incremento el pasaje de 0,25 a 0,35, valor que se proyecto a partir del mes de marzo, este valor se compenso con el saldo disponible en bancos registrado al 31 de diciembre de 2020 y los demás rubros no operacionales se ajustan conforme a su ejecución.</a:t>
            </a:r>
          </a:p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5B30A-39DC-3E4C-B114-A79CBF347571}" type="slidenum">
              <a:rPr lang="es-EC" smtClean="0"/>
              <a:t>6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7405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6D102-733A-4CAC-B96E-E3C70CEAB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C4A6BD-956D-4CC8-99F2-2C5A25A23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3022F-F061-4F8A-BFE4-AC1939C8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90A4D-8E47-4229-975C-B72D1436C93B}" type="datetimeFigureOut">
              <a:rPr lang="es-EC" smtClean="0"/>
              <a:t>25/10/2021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DD8450-5C2E-4A7E-BF36-819D2573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5C2E2A-5215-4890-B953-3F6A50CF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2634-605B-4844-9CA0-9FA529F0B4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7860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431BE-7727-413C-BAD8-77113541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C9AFF6-1CFB-44E3-B98B-15D5E39C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76A74-C84A-432A-B85F-1CE9715A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BB97F-E228-42AE-BB35-53C70B4C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FE14E0-4F4E-46A8-8A86-03918B50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939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015F6F-493D-42E2-A904-557D1B43A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D69675-B7F7-4ACF-B3E3-45A00A5F6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D2BF56-CE23-437A-9842-1947D81F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F72772-6241-4525-9BB0-5C08AC57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6EB05E-EDDB-427B-8210-71D7EFF4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8129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953CE-2E20-7843-A127-00AA99008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65810C-89F9-2A48-93AA-C6142677E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9844A9-A816-D34D-9F13-1C8CBB80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DE0B24-4DCA-454C-99D6-F06C7AA577A7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B4608-EDEA-2C42-9F74-DB86ABEC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0FC22361-48DF-8945-85E0-FD8340BFD1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00738" y="614045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32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EBDD6-BCFD-43AA-BD26-480257E6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3D726-FA50-4BEC-BB2F-87130AA4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87DFC0-027A-43DE-BD1B-B56F94B2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0B24-4DCA-454C-99D6-F06C7AA577A7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B6257C-5043-46BA-AE6B-FCEF911E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3AAD3B-A01C-4318-901B-D1185837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3206-10BE-4DF8-A91E-671CBE718BE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1960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4393A-F33A-439D-9951-54C883CF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ACE8AE-0F6B-4D71-AF92-DDF2C43AC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B2A7A3-970C-4909-B0E0-D82806A0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0B24-4DCA-454C-99D6-F06C7AA577A7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C1BC7-0791-4B53-B91F-C5ED2591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AF26CE-6829-490E-82AF-4511F5A2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3206-10BE-4DF8-A91E-671CBE718BE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9682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7BDD8-A534-49F9-874A-34BB1EB1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5EC9CE-438D-4612-8A58-09BF6BE0E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1037C6-0D18-41E9-B4AC-4DC49292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DCB7C9-5F3C-4B09-AE9E-48F6CA03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555C18-6858-46DB-A306-005F8FE2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16E10-83C8-4F6E-A19B-65FAA9EA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9315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77C78-02FA-4007-AD93-945E865BD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BE22D2-8A09-4871-A77D-D4841A1F6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BAFCF7-4A3A-4D75-8BCD-6396444BB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DFA409-D1C6-4864-BAE2-D80F823CB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BA976B-F3B8-486D-9DC8-7E00DAA38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783A2A-15E2-45D2-8DD6-219708CC4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D014F4-D3B1-45B3-909B-297158D4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AE4BE5-0967-48A0-AC94-54148C87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0303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36CB9-5895-4F87-BF8D-C1FA3F47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7067FA-85AC-408E-8A35-62486DC2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E9084C-906E-447B-AD8F-3775175D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33620C-0560-41E1-BB4C-F5B9F15F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5565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5181E1-16DD-42F3-9DB3-06AD685D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B82895-5B80-4AC9-9063-B58623A9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13C0F9-13F5-43AA-AA74-3926AC7E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0268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A7D328-E69F-408D-A54F-4459391A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0396F-AB03-4E3F-A8CD-EA8DF1C5B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054A6C-F02D-4947-B845-6F558A3E0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5D043C-9C03-4017-91DF-5784073D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197C6F-7D55-4EEE-9F8B-BA60297B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85FF0C-8693-4DBE-8D25-32AADDF9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4668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BBB63B-924D-41C4-B683-E80649A9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7A3F57E-D92E-4904-BF7C-541E2DFBC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9722EF-49A5-4B8D-A9C7-71BE066B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6C10FE-E717-4D92-B2E7-8DD5E9D2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EA3-385A-D44F-8D54-74BF5B90FDB6}" type="datetimeFigureOut">
              <a:rPr lang="es-EC" smtClean="0"/>
              <a:t>25/10/2021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EF9440-C809-4F7F-A10B-858E2000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7961CA-CA9C-497C-B2B3-D0CDEEE3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5504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3DA336-C5AC-411F-A9A6-5FBCE31F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2A15D5-FD9E-48F7-8C98-CB7424C81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13B039-B5CB-4A7D-AE9A-A15F6F945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0A4D-8E47-4229-975C-B72D1436C93B}" type="datetimeFigureOut">
              <a:rPr lang="es-EC" smtClean="0"/>
              <a:t>25/10/2021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CA2500-100D-4124-AAF7-EC1BF27B2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31CAD1-5B8D-4178-917F-740E63C8F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2634-605B-4844-9CA0-9FA529F0B473}" type="slidenum">
              <a:rPr lang="es-EC" smtClean="0"/>
              <a:t>‹Nº›</a:t>
            </a:fld>
            <a:endParaRPr lang="es-EC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0DAA7EA-4733-464E-B13E-0F4336D91A2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6651" y="5986477"/>
            <a:ext cx="4948748" cy="11086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65DB2B4-A2E0-486C-9AA7-03E7018493C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39426"/>
            <a:ext cx="6156501" cy="21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8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861025" y="2381133"/>
            <a:ext cx="10917044" cy="3033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acta de sesión ordinaría de fecha 10 de septiembre de 2021 2.Resolución Reformatoria a la Resolución DIR-EPMTPQ-2021-007 de fecha 10-09-2021</a:t>
            </a:r>
          </a:p>
          <a:p>
            <a:pPr algn="ctr"/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Aprobación acta de sesión extraordinaria, de fecha 08-10-2021</a:t>
            </a:r>
          </a:p>
          <a:p>
            <a:pPr algn="ctr"/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</a:t>
            </a:r>
            <a:r>
              <a:rPr lang="es-EC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Incremento al techo presupuestario de la EPMTPQ</a:t>
            </a:r>
          </a:p>
          <a:p>
            <a:pPr algn="ctr"/>
            <a:endParaRPr lang="es-EC" sz="24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4C183F5-1D43-EA4D-872E-F7B47589E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140" y="1001946"/>
            <a:ext cx="5007720" cy="94585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49E95D-3927-9847-9133-97AD935EC3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29"/>
          <a:stretch/>
        </p:blipFill>
        <p:spPr>
          <a:xfrm>
            <a:off x="10821954" y="5856054"/>
            <a:ext cx="1240077" cy="91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8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464993-E651-D147-B1BE-39B5D20193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2C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2CDCD44-C7DB-7B44-8C86-61132C873BA0}"/>
              </a:ext>
            </a:extLst>
          </p:cNvPr>
          <p:cNvSpPr txBox="1"/>
          <p:nvPr/>
        </p:nvSpPr>
        <p:spPr>
          <a:xfrm>
            <a:off x="3349469" y="2893541"/>
            <a:ext cx="5493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6C8FF5-239C-9F41-8FE8-66B44B01F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572" y="6159216"/>
            <a:ext cx="2146657" cy="66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1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AC9548AF-B817-4772-BE6B-0B82BC8E64D7}"/>
              </a:ext>
            </a:extLst>
          </p:cNvPr>
          <p:cNvSpPr txBox="1"/>
          <p:nvPr/>
        </p:nvSpPr>
        <p:spPr>
          <a:xfrm>
            <a:off x="520390" y="336538"/>
            <a:ext cx="1115121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1.Aprobación acta de sesión ordinaría de fecha 10 de septiembre de 2021 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2.Resolución Reformatoria a la Resolución DIR-EPMTPQ-2021-007 de fecha 10-09-2021</a:t>
            </a:r>
          </a:p>
        </p:txBody>
      </p:sp>
      <p:sp>
        <p:nvSpPr>
          <p:cNvPr id="14" name="TextBox 31">
            <a:extLst>
              <a:ext uri="{FF2B5EF4-FFF2-40B4-BE49-F238E27FC236}">
                <a16:creationId xmlns:a16="http://schemas.microsoft.com/office/drawing/2014/main" id="{3CE0BC6A-7462-4F03-8683-0D9CDC087ACE}"/>
              </a:ext>
            </a:extLst>
          </p:cNvPr>
          <p:cNvSpPr txBox="1"/>
          <p:nvPr/>
        </p:nvSpPr>
        <p:spPr>
          <a:xfrm>
            <a:off x="1449660" y="1670894"/>
            <a:ext cx="5125290" cy="461665"/>
          </a:xfrm>
          <a:prstGeom prst="rect">
            <a:avLst/>
          </a:prstGeom>
          <a:solidFill>
            <a:srgbClr val="C0392B"/>
          </a:solidFill>
        </p:spPr>
        <p:txBody>
          <a:bodyPr wrap="square" lIns="68580" rtlCol="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Error Resolución Art. 1</a:t>
            </a:r>
          </a:p>
        </p:txBody>
      </p:sp>
      <p:sp>
        <p:nvSpPr>
          <p:cNvPr id="15" name="Rectangle 32">
            <a:extLst>
              <a:ext uri="{FF2B5EF4-FFF2-40B4-BE49-F238E27FC236}">
                <a16:creationId xmlns:a16="http://schemas.microsoft.com/office/drawing/2014/main" id="{985417E9-F7B8-4E83-BDDE-A4C59D157493}"/>
              </a:ext>
            </a:extLst>
          </p:cNvPr>
          <p:cNvSpPr/>
          <p:nvPr/>
        </p:nvSpPr>
        <p:spPr>
          <a:xfrm>
            <a:off x="1449660" y="2179414"/>
            <a:ext cx="4287722" cy="34778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Aprobar el incremento del techo presupuestario 2021 de la Empresa Pública Matropolitana de Transporte de Psajeros de Quito de USD$ </a:t>
            </a:r>
            <a:r>
              <a:rPr kumimoji="0" lang="en-US" sz="2000" b="1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55.369.777,48</a:t>
            </a: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 (cincuenta y cinco millones trescientos sesenta y nueve mil setecientos setenta y siete con 48/100 dólares de los Estados Unidos de Ameríca) al valor de USD$ </a:t>
            </a:r>
            <a:r>
              <a:rPr kumimoji="0" lang="en-US" sz="2000" b="1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58.869.777,48</a:t>
            </a: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  (cincuenta y ocho millones ochocientos sesenta y nueve mil setecientos setenta y siete con 48/100 dólares de los Estados Unidos de América).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6BD052B4-01B7-4E0C-8B84-F4AF7945643A}"/>
              </a:ext>
            </a:extLst>
          </p:cNvPr>
          <p:cNvSpPr txBox="1"/>
          <p:nvPr/>
        </p:nvSpPr>
        <p:spPr>
          <a:xfrm>
            <a:off x="5787476" y="1670894"/>
            <a:ext cx="4638914" cy="461665"/>
          </a:xfrm>
          <a:prstGeom prst="rect">
            <a:avLst/>
          </a:prstGeom>
          <a:solidFill>
            <a:schemeClr val="accent1"/>
          </a:solidFill>
        </p:spPr>
        <p:txBody>
          <a:bodyPr wrap="square" lIns="0" rtlCol="0" anchor="b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Corrección Art. 1</a:t>
            </a:r>
          </a:p>
        </p:txBody>
      </p:sp>
      <p:sp>
        <p:nvSpPr>
          <p:cNvPr id="17" name="Rectangle 50">
            <a:extLst>
              <a:ext uri="{FF2B5EF4-FFF2-40B4-BE49-F238E27FC236}">
                <a16:creationId xmlns:a16="http://schemas.microsoft.com/office/drawing/2014/main" id="{2B268EE2-15A3-47C4-9100-E1B204E35720}"/>
              </a:ext>
            </a:extLst>
          </p:cNvPr>
          <p:cNvSpPr/>
          <p:nvPr/>
        </p:nvSpPr>
        <p:spPr>
          <a:xfrm>
            <a:off x="5932450" y="2214538"/>
            <a:ext cx="4326672" cy="34778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Aprobar el incremento del techo presupuestario 2021 de la Empresa Pública Matropolitana de Transporte de Pasajeros de Quito de USD$ </a:t>
            </a:r>
            <a:r>
              <a:rPr kumimoji="0" lang="en-US" sz="2000" b="1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55.359.777,48</a:t>
            </a: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 (cincuenta y cinco millones trescientos cincuenta y nueve mil setecientos seteta y siete con 48/100 dólares de los Estados Unidos de Ameríca) al valor de USD$ </a:t>
            </a:r>
            <a:r>
              <a:rPr kumimoji="0" lang="en-US" sz="2000" b="1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58.859.777,48</a:t>
            </a:r>
            <a:r>
              <a:rPr kumimoji="0" lang="en-US" sz="20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</a:rPr>
              <a:t>  (cincuenta y ocho millones ochocientos cincuenta y nueve mil setecientos setenta y siete con 48/100 dólares de los Estados Unidos de América).</a:t>
            </a:r>
          </a:p>
        </p:txBody>
      </p:sp>
      <p:sp>
        <p:nvSpPr>
          <p:cNvPr id="18" name="Graphic 11" descr="Raised hand">
            <a:extLst>
              <a:ext uri="{FF2B5EF4-FFF2-40B4-BE49-F238E27FC236}">
                <a16:creationId xmlns:a16="http://schemas.microsoft.com/office/drawing/2014/main" id="{611F786B-C637-4709-A239-66007276AAC1}"/>
              </a:ext>
            </a:extLst>
          </p:cNvPr>
          <p:cNvSpPr/>
          <p:nvPr/>
        </p:nvSpPr>
        <p:spPr>
          <a:xfrm>
            <a:off x="308440" y="2214538"/>
            <a:ext cx="1091120" cy="1255418"/>
          </a:xfrm>
          <a:custGeom>
            <a:avLst/>
            <a:gdLst>
              <a:gd name="connsiteX0" fmla="*/ 42863 w 533400"/>
              <a:gd name="connsiteY0" fmla="*/ 152400 h 771525"/>
              <a:gd name="connsiteX1" fmla="*/ 85725 w 533400"/>
              <a:gd name="connsiteY1" fmla="*/ 195263 h 771525"/>
              <a:gd name="connsiteX2" fmla="*/ 85725 w 533400"/>
              <a:gd name="connsiteY2" fmla="*/ 381000 h 771525"/>
              <a:gd name="connsiteX3" fmla="*/ 95250 w 533400"/>
              <a:gd name="connsiteY3" fmla="*/ 390525 h 771525"/>
              <a:gd name="connsiteX4" fmla="*/ 104775 w 533400"/>
              <a:gd name="connsiteY4" fmla="*/ 381000 h 771525"/>
              <a:gd name="connsiteX5" fmla="*/ 104775 w 533400"/>
              <a:gd name="connsiteY5" fmla="*/ 100013 h 771525"/>
              <a:gd name="connsiteX6" fmla="*/ 147638 w 533400"/>
              <a:gd name="connsiteY6" fmla="*/ 57150 h 771525"/>
              <a:gd name="connsiteX7" fmla="*/ 190500 w 533400"/>
              <a:gd name="connsiteY7" fmla="*/ 100013 h 771525"/>
              <a:gd name="connsiteX8" fmla="*/ 190500 w 533400"/>
              <a:gd name="connsiteY8" fmla="*/ 381000 h 771525"/>
              <a:gd name="connsiteX9" fmla="*/ 200025 w 533400"/>
              <a:gd name="connsiteY9" fmla="*/ 390525 h 771525"/>
              <a:gd name="connsiteX10" fmla="*/ 209550 w 533400"/>
              <a:gd name="connsiteY10" fmla="*/ 381000 h 771525"/>
              <a:gd name="connsiteX11" fmla="*/ 209550 w 533400"/>
              <a:gd name="connsiteY11" fmla="*/ 41910 h 771525"/>
              <a:gd name="connsiteX12" fmla="*/ 209550 w 533400"/>
              <a:gd name="connsiteY12" fmla="*/ 41910 h 771525"/>
              <a:gd name="connsiteX13" fmla="*/ 252413 w 533400"/>
              <a:gd name="connsiteY13" fmla="*/ 0 h 771525"/>
              <a:gd name="connsiteX14" fmla="*/ 295275 w 533400"/>
              <a:gd name="connsiteY14" fmla="*/ 41910 h 771525"/>
              <a:gd name="connsiteX15" fmla="*/ 295275 w 533400"/>
              <a:gd name="connsiteY15" fmla="*/ 41910 h 771525"/>
              <a:gd name="connsiteX16" fmla="*/ 295275 w 533400"/>
              <a:gd name="connsiteY16" fmla="*/ 381000 h 771525"/>
              <a:gd name="connsiteX17" fmla="*/ 304800 w 533400"/>
              <a:gd name="connsiteY17" fmla="*/ 390525 h 771525"/>
              <a:gd name="connsiteX18" fmla="*/ 314325 w 533400"/>
              <a:gd name="connsiteY18" fmla="*/ 381000 h 771525"/>
              <a:gd name="connsiteX19" fmla="*/ 314325 w 533400"/>
              <a:gd name="connsiteY19" fmla="*/ 100013 h 771525"/>
              <a:gd name="connsiteX20" fmla="*/ 357188 w 533400"/>
              <a:gd name="connsiteY20" fmla="*/ 57150 h 771525"/>
              <a:gd name="connsiteX21" fmla="*/ 400050 w 533400"/>
              <a:gd name="connsiteY21" fmla="*/ 100013 h 771525"/>
              <a:gd name="connsiteX22" fmla="*/ 400050 w 533400"/>
              <a:gd name="connsiteY22" fmla="*/ 381000 h 771525"/>
              <a:gd name="connsiteX23" fmla="*/ 400050 w 533400"/>
              <a:gd name="connsiteY23" fmla="*/ 490538 h 771525"/>
              <a:gd name="connsiteX24" fmla="*/ 439103 w 533400"/>
              <a:gd name="connsiteY24" fmla="*/ 314325 h 771525"/>
              <a:gd name="connsiteX25" fmla="*/ 496253 w 533400"/>
              <a:gd name="connsiteY25" fmla="*/ 278130 h 771525"/>
              <a:gd name="connsiteX26" fmla="*/ 532448 w 533400"/>
              <a:gd name="connsiteY26" fmla="*/ 335280 h 771525"/>
              <a:gd name="connsiteX27" fmla="*/ 475298 w 533400"/>
              <a:gd name="connsiteY27" fmla="*/ 592455 h 771525"/>
              <a:gd name="connsiteX28" fmla="*/ 457200 w 533400"/>
              <a:gd name="connsiteY28" fmla="*/ 619125 h 771525"/>
              <a:gd name="connsiteX29" fmla="*/ 352425 w 533400"/>
              <a:gd name="connsiteY29" fmla="*/ 700088 h 771525"/>
              <a:gd name="connsiteX30" fmla="*/ 352425 w 533400"/>
              <a:gd name="connsiteY30" fmla="*/ 771525 h 771525"/>
              <a:gd name="connsiteX31" fmla="*/ 76200 w 533400"/>
              <a:gd name="connsiteY31" fmla="*/ 771525 h 771525"/>
              <a:gd name="connsiteX32" fmla="*/ 76200 w 533400"/>
              <a:gd name="connsiteY32" fmla="*/ 723900 h 771525"/>
              <a:gd name="connsiteX33" fmla="*/ 0 w 533400"/>
              <a:gd name="connsiteY33" fmla="*/ 523875 h 771525"/>
              <a:gd name="connsiteX34" fmla="*/ 0 w 533400"/>
              <a:gd name="connsiteY34" fmla="*/ 195263 h 771525"/>
              <a:gd name="connsiteX35" fmla="*/ 42863 w 533400"/>
              <a:gd name="connsiteY35" fmla="*/ 15240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33400" h="771525">
                <a:moveTo>
                  <a:pt x="42863" y="152400"/>
                </a:moveTo>
                <a:cubicBezTo>
                  <a:pt x="66675" y="152400"/>
                  <a:pt x="85725" y="171450"/>
                  <a:pt x="85725" y="195263"/>
                </a:cubicBezTo>
                <a:lnTo>
                  <a:pt x="85725" y="381000"/>
                </a:lnTo>
                <a:cubicBezTo>
                  <a:pt x="85725" y="385763"/>
                  <a:pt x="90488" y="390525"/>
                  <a:pt x="95250" y="390525"/>
                </a:cubicBezTo>
                <a:cubicBezTo>
                  <a:pt x="100013" y="390525"/>
                  <a:pt x="104775" y="385763"/>
                  <a:pt x="104775" y="381000"/>
                </a:cubicBezTo>
                <a:lnTo>
                  <a:pt x="104775" y="100013"/>
                </a:lnTo>
                <a:cubicBezTo>
                  <a:pt x="104775" y="76200"/>
                  <a:pt x="123825" y="57150"/>
                  <a:pt x="147638" y="57150"/>
                </a:cubicBezTo>
                <a:cubicBezTo>
                  <a:pt x="171450" y="57150"/>
                  <a:pt x="190500" y="76200"/>
                  <a:pt x="190500" y="100013"/>
                </a:cubicBezTo>
                <a:lnTo>
                  <a:pt x="190500" y="381000"/>
                </a:lnTo>
                <a:cubicBezTo>
                  <a:pt x="190500" y="385763"/>
                  <a:pt x="195263" y="390525"/>
                  <a:pt x="200025" y="390525"/>
                </a:cubicBezTo>
                <a:cubicBezTo>
                  <a:pt x="204788" y="390525"/>
                  <a:pt x="209550" y="385763"/>
                  <a:pt x="209550" y="381000"/>
                </a:cubicBezTo>
                <a:lnTo>
                  <a:pt x="209550" y="41910"/>
                </a:lnTo>
                <a:lnTo>
                  <a:pt x="209550" y="41910"/>
                </a:lnTo>
                <a:cubicBezTo>
                  <a:pt x="209550" y="19050"/>
                  <a:pt x="228600" y="0"/>
                  <a:pt x="252413" y="0"/>
                </a:cubicBezTo>
                <a:cubicBezTo>
                  <a:pt x="276225" y="0"/>
                  <a:pt x="295275" y="19050"/>
                  <a:pt x="295275" y="41910"/>
                </a:cubicBezTo>
                <a:lnTo>
                  <a:pt x="295275" y="41910"/>
                </a:lnTo>
                <a:lnTo>
                  <a:pt x="295275" y="381000"/>
                </a:lnTo>
                <a:cubicBezTo>
                  <a:pt x="295275" y="385763"/>
                  <a:pt x="300038" y="390525"/>
                  <a:pt x="304800" y="390525"/>
                </a:cubicBezTo>
                <a:cubicBezTo>
                  <a:pt x="309563" y="390525"/>
                  <a:pt x="314325" y="385763"/>
                  <a:pt x="314325" y="381000"/>
                </a:cubicBezTo>
                <a:lnTo>
                  <a:pt x="314325" y="100013"/>
                </a:lnTo>
                <a:cubicBezTo>
                  <a:pt x="314325" y="76200"/>
                  <a:pt x="333375" y="57150"/>
                  <a:pt x="357188" y="57150"/>
                </a:cubicBezTo>
                <a:cubicBezTo>
                  <a:pt x="381000" y="57150"/>
                  <a:pt x="400050" y="76200"/>
                  <a:pt x="400050" y="100013"/>
                </a:cubicBezTo>
                <a:lnTo>
                  <a:pt x="400050" y="381000"/>
                </a:lnTo>
                <a:lnTo>
                  <a:pt x="400050" y="490538"/>
                </a:lnTo>
                <a:lnTo>
                  <a:pt x="439103" y="314325"/>
                </a:lnTo>
                <a:cubicBezTo>
                  <a:pt x="444817" y="288608"/>
                  <a:pt x="470535" y="272415"/>
                  <a:pt x="496253" y="278130"/>
                </a:cubicBezTo>
                <a:cubicBezTo>
                  <a:pt x="521970" y="283845"/>
                  <a:pt x="538163" y="309563"/>
                  <a:pt x="532448" y="335280"/>
                </a:cubicBezTo>
                <a:lnTo>
                  <a:pt x="475298" y="592455"/>
                </a:lnTo>
                <a:cubicBezTo>
                  <a:pt x="472440" y="601980"/>
                  <a:pt x="466725" y="611505"/>
                  <a:pt x="457200" y="619125"/>
                </a:cubicBezTo>
                <a:lnTo>
                  <a:pt x="352425" y="700088"/>
                </a:lnTo>
                <a:lnTo>
                  <a:pt x="352425" y="771525"/>
                </a:lnTo>
                <a:lnTo>
                  <a:pt x="76200" y="771525"/>
                </a:lnTo>
                <a:lnTo>
                  <a:pt x="76200" y="723900"/>
                </a:lnTo>
                <a:cubicBezTo>
                  <a:pt x="76200" y="656273"/>
                  <a:pt x="0" y="651510"/>
                  <a:pt x="0" y="523875"/>
                </a:cubicBezTo>
                <a:cubicBezTo>
                  <a:pt x="0" y="519113"/>
                  <a:pt x="0" y="195263"/>
                  <a:pt x="0" y="195263"/>
                </a:cubicBezTo>
                <a:cubicBezTo>
                  <a:pt x="0" y="171450"/>
                  <a:pt x="19050" y="152400"/>
                  <a:pt x="42863" y="152400"/>
                </a:cubicBezTo>
                <a:close/>
              </a:path>
            </a:pathLst>
          </a:custGeom>
          <a:solidFill>
            <a:srgbClr val="C0392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19" name="Freeform: Shape 24">
            <a:extLst>
              <a:ext uri="{FF2B5EF4-FFF2-40B4-BE49-F238E27FC236}">
                <a16:creationId xmlns:a16="http://schemas.microsoft.com/office/drawing/2014/main" id="{364379A0-144D-4769-993C-C9274A9BDD84}"/>
              </a:ext>
            </a:extLst>
          </p:cNvPr>
          <p:cNvSpPr/>
          <p:nvPr/>
        </p:nvSpPr>
        <p:spPr>
          <a:xfrm>
            <a:off x="10571356" y="1939798"/>
            <a:ext cx="1558744" cy="1084929"/>
          </a:xfrm>
          <a:custGeom>
            <a:avLst/>
            <a:gdLst>
              <a:gd name="connsiteX0" fmla="*/ 0 w 762000"/>
              <a:gd name="connsiteY0" fmla="*/ 238125 h 666750"/>
              <a:gd name="connsiteX1" fmla="*/ 142875 w 762000"/>
              <a:gd name="connsiteY1" fmla="*/ 238125 h 666750"/>
              <a:gd name="connsiteX2" fmla="*/ 180975 w 762000"/>
              <a:gd name="connsiteY2" fmla="*/ 276225 h 666750"/>
              <a:gd name="connsiteX3" fmla="*/ 180975 w 762000"/>
              <a:gd name="connsiteY3" fmla="*/ 600075 h 666750"/>
              <a:gd name="connsiteX4" fmla="*/ 142875 w 762000"/>
              <a:gd name="connsiteY4" fmla="*/ 638175 h 666750"/>
              <a:gd name="connsiteX5" fmla="*/ 0 w 762000"/>
              <a:gd name="connsiteY5" fmla="*/ 638175 h 666750"/>
              <a:gd name="connsiteX6" fmla="*/ 466725 w 762000"/>
              <a:gd name="connsiteY6" fmla="*/ 0 h 666750"/>
              <a:gd name="connsiteX7" fmla="*/ 523875 w 762000"/>
              <a:gd name="connsiteY7" fmla="*/ 57150 h 666750"/>
              <a:gd name="connsiteX8" fmla="*/ 495300 w 762000"/>
              <a:gd name="connsiteY8" fmla="*/ 239077 h 666750"/>
              <a:gd name="connsiteX9" fmla="*/ 523875 w 762000"/>
              <a:gd name="connsiteY9" fmla="*/ 266700 h 666750"/>
              <a:gd name="connsiteX10" fmla="*/ 704850 w 762000"/>
              <a:gd name="connsiteY10" fmla="*/ 266700 h 666750"/>
              <a:gd name="connsiteX11" fmla="*/ 762000 w 762000"/>
              <a:gd name="connsiteY11" fmla="*/ 323850 h 666750"/>
              <a:gd name="connsiteX12" fmla="*/ 724853 w 762000"/>
              <a:gd name="connsiteY12" fmla="*/ 377190 h 666750"/>
              <a:gd name="connsiteX13" fmla="*/ 742950 w 762000"/>
              <a:gd name="connsiteY13" fmla="*/ 419100 h 666750"/>
              <a:gd name="connsiteX14" fmla="*/ 698183 w 762000"/>
              <a:gd name="connsiteY14" fmla="*/ 474345 h 666750"/>
              <a:gd name="connsiteX15" fmla="*/ 714375 w 762000"/>
              <a:gd name="connsiteY15" fmla="*/ 514350 h 666750"/>
              <a:gd name="connsiteX16" fmla="*/ 657225 w 762000"/>
              <a:gd name="connsiteY16" fmla="*/ 571500 h 666750"/>
              <a:gd name="connsiteX17" fmla="*/ 651510 w 762000"/>
              <a:gd name="connsiteY17" fmla="*/ 571500 h 666750"/>
              <a:gd name="connsiteX18" fmla="*/ 666750 w 762000"/>
              <a:gd name="connsiteY18" fmla="*/ 609600 h 666750"/>
              <a:gd name="connsiteX19" fmla="*/ 609600 w 762000"/>
              <a:gd name="connsiteY19" fmla="*/ 666750 h 666750"/>
              <a:gd name="connsiteX20" fmla="*/ 438150 w 762000"/>
              <a:gd name="connsiteY20" fmla="*/ 666750 h 666750"/>
              <a:gd name="connsiteX21" fmla="*/ 238125 w 762000"/>
              <a:gd name="connsiteY21" fmla="*/ 590550 h 666750"/>
              <a:gd name="connsiteX22" fmla="*/ 238125 w 762000"/>
              <a:gd name="connsiteY22" fmla="*/ 285750 h 666750"/>
              <a:gd name="connsiteX23" fmla="*/ 409575 w 762000"/>
              <a:gd name="connsiteY23" fmla="*/ 57150 h 666750"/>
              <a:gd name="connsiteX24" fmla="*/ 466725 w 762000"/>
              <a:gd name="connsiteY24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62000" h="666750">
                <a:moveTo>
                  <a:pt x="0" y="238125"/>
                </a:moveTo>
                <a:lnTo>
                  <a:pt x="142875" y="238125"/>
                </a:lnTo>
                <a:cubicBezTo>
                  <a:pt x="163830" y="238125"/>
                  <a:pt x="180975" y="255270"/>
                  <a:pt x="180975" y="276225"/>
                </a:cubicBezTo>
                <a:lnTo>
                  <a:pt x="180975" y="600075"/>
                </a:lnTo>
                <a:cubicBezTo>
                  <a:pt x="180975" y="621030"/>
                  <a:pt x="163830" y="638175"/>
                  <a:pt x="142875" y="638175"/>
                </a:cubicBezTo>
                <a:lnTo>
                  <a:pt x="0" y="638175"/>
                </a:lnTo>
                <a:close/>
                <a:moveTo>
                  <a:pt x="466725" y="0"/>
                </a:moveTo>
                <a:cubicBezTo>
                  <a:pt x="498158" y="0"/>
                  <a:pt x="523875" y="25717"/>
                  <a:pt x="523875" y="57150"/>
                </a:cubicBezTo>
                <a:cubicBezTo>
                  <a:pt x="523875" y="187643"/>
                  <a:pt x="496252" y="221933"/>
                  <a:pt x="495300" y="239077"/>
                </a:cubicBezTo>
                <a:cubicBezTo>
                  <a:pt x="496252" y="254318"/>
                  <a:pt x="508635" y="266700"/>
                  <a:pt x="523875" y="266700"/>
                </a:cubicBezTo>
                <a:lnTo>
                  <a:pt x="704850" y="266700"/>
                </a:lnTo>
                <a:cubicBezTo>
                  <a:pt x="736283" y="266700"/>
                  <a:pt x="762000" y="292418"/>
                  <a:pt x="762000" y="323850"/>
                </a:cubicBezTo>
                <a:cubicBezTo>
                  <a:pt x="762000" y="348615"/>
                  <a:pt x="746760" y="369570"/>
                  <a:pt x="724853" y="377190"/>
                </a:cubicBezTo>
                <a:cubicBezTo>
                  <a:pt x="736283" y="387668"/>
                  <a:pt x="742950" y="402908"/>
                  <a:pt x="742950" y="419100"/>
                </a:cubicBezTo>
                <a:cubicBezTo>
                  <a:pt x="742950" y="445770"/>
                  <a:pt x="723900" y="468630"/>
                  <a:pt x="698183" y="474345"/>
                </a:cubicBezTo>
                <a:cubicBezTo>
                  <a:pt x="708660" y="484823"/>
                  <a:pt x="714375" y="499110"/>
                  <a:pt x="714375" y="514350"/>
                </a:cubicBezTo>
                <a:cubicBezTo>
                  <a:pt x="714375" y="545783"/>
                  <a:pt x="688658" y="571500"/>
                  <a:pt x="657225" y="571500"/>
                </a:cubicBezTo>
                <a:cubicBezTo>
                  <a:pt x="655320" y="571500"/>
                  <a:pt x="653415" y="571500"/>
                  <a:pt x="651510" y="571500"/>
                </a:cubicBezTo>
                <a:cubicBezTo>
                  <a:pt x="661035" y="581025"/>
                  <a:pt x="666750" y="594360"/>
                  <a:pt x="666750" y="609600"/>
                </a:cubicBezTo>
                <a:cubicBezTo>
                  <a:pt x="666750" y="641033"/>
                  <a:pt x="641033" y="666750"/>
                  <a:pt x="609600" y="666750"/>
                </a:cubicBezTo>
                <a:cubicBezTo>
                  <a:pt x="609600" y="666750"/>
                  <a:pt x="481013" y="666750"/>
                  <a:pt x="438150" y="666750"/>
                </a:cubicBezTo>
                <a:cubicBezTo>
                  <a:pt x="310515" y="666750"/>
                  <a:pt x="305752" y="590550"/>
                  <a:pt x="238125" y="590550"/>
                </a:cubicBezTo>
                <a:lnTo>
                  <a:pt x="238125" y="285750"/>
                </a:lnTo>
                <a:cubicBezTo>
                  <a:pt x="240982" y="283845"/>
                  <a:pt x="409575" y="201930"/>
                  <a:pt x="409575" y="57150"/>
                </a:cubicBezTo>
                <a:cubicBezTo>
                  <a:pt x="409575" y="25717"/>
                  <a:pt x="435293" y="0"/>
                  <a:pt x="466725" y="0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cxnSp>
        <p:nvCxnSpPr>
          <p:cNvPr id="20" name="Straight Connector 30">
            <a:extLst>
              <a:ext uri="{FF2B5EF4-FFF2-40B4-BE49-F238E27FC236}">
                <a16:creationId xmlns:a16="http://schemas.microsoft.com/office/drawing/2014/main" id="{F3CAE101-642B-47E2-86B7-C13BC64ADE0B}"/>
              </a:ext>
            </a:extLst>
          </p:cNvPr>
          <p:cNvCxnSpPr>
            <a:cxnSpLocks/>
          </p:cNvCxnSpPr>
          <p:nvPr/>
        </p:nvCxnSpPr>
        <p:spPr>
          <a:xfrm>
            <a:off x="5787483" y="1585112"/>
            <a:ext cx="0" cy="3555600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16216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AC9548AF-B817-4772-BE6B-0B82BC8E64D7}"/>
              </a:ext>
            </a:extLst>
          </p:cNvPr>
          <p:cNvSpPr txBox="1"/>
          <p:nvPr/>
        </p:nvSpPr>
        <p:spPr>
          <a:xfrm>
            <a:off x="520390" y="336538"/>
            <a:ext cx="11151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s-E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acta de sesión extraordinaria, de fecha 08-10-2021</a:t>
            </a:r>
            <a:endParaRPr lang="es-ES" sz="18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5C59E63-47FE-49F9-A9FC-DA76E8DDA3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71" t="19175" r="37809" b="7717"/>
          <a:stretch/>
        </p:blipFill>
        <p:spPr>
          <a:xfrm>
            <a:off x="664066" y="906215"/>
            <a:ext cx="3431569" cy="501378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A76933D-A3EA-48FF-A7CD-2E1BE97C8D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876" t="20225" r="37978" b="10293"/>
          <a:stretch/>
        </p:blipFill>
        <p:spPr>
          <a:xfrm>
            <a:off x="4284324" y="1154885"/>
            <a:ext cx="3527459" cy="47651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B835F81-9456-4C15-810E-353F07B74D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191" t="19925" r="37977" b="11910"/>
          <a:stretch/>
        </p:blipFill>
        <p:spPr>
          <a:xfrm>
            <a:off x="7811783" y="1159543"/>
            <a:ext cx="3859826" cy="467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9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98167E08-1852-4928-8CB4-59D3454B1DB9}"/>
              </a:ext>
            </a:extLst>
          </p:cNvPr>
          <p:cNvSpPr txBox="1"/>
          <p:nvPr/>
        </p:nvSpPr>
        <p:spPr>
          <a:xfrm>
            <a:off x="1923407" y="282807"/>
            <a:ext cx="8345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Incremento al techo presupuestario de la EPMTPQ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C8997BA-24A2-4055-B5E7-1E0F9E3A602B}"/>
              </a:ext>
            </a:extLst>
          </p:cNvPr>
          <p:cNvSpPr txBox="1"/>
          <p:nvPr/>
        </p:nvSpPr>
        <p:spPr>
          <a:xfrm>
            <a:off x="425324" y="1200954"/>
            <a:ext cx="11341351" cy="5002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8" lvl="1" algn="just">
              <a:lnSpc>
                <a:spcPct val="150000"/>
              </a:lnSpc>
              <a:spcAft>
                <a:spcPts val="1000"/>
              </a:spcAft>
            </a:pPr>
            <a:r>
              <a:rPr lang="es-EC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Antecedentes</a:t>
            </a:r>
          </a:p>
          <a:p>
            <a:pPr marL="800088" lvl="1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C" sz="2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Mediante </a:t>
            </a:r>
            <a:r>
              <a:rPr lang="es-ES" sz="2000" dirty="0">
                <a:latin typeface="Arial Narrow" panose="020B0606020202030204" pitchFamily="34" charset="0"/>
              </a:rPr>
              <a:t>Resolución No. DIR-EPMTPQ-2020-010 de 31 de diciembre de 2020 el Directorio de la</a:t>
            </a:r>
            <a:r>
              <a:rPr lang="es-ES" sz="2000" b="1" dirty="0">
                <a:latin typeface="Arial Narrow" panose="020B0606020202030204" pitchFamily="34" charset="0"/>
              </a:rPr>
              <a:t> </a:t>
            </a:r>
            <a:r>
              <a:rPr lang="es-ES" sz="2000" dirty="0">
                <a:latin typeface="Arial Narrow" panose="020B0606020202030204" pitchFamily="34" charset="0"/>
              </a:rPr>
              <a:t>Empresa Pública Metropolitana de Transporte de Pasajeros de Quito, </a:t>
            </a:r>
            <a:r>
              <a:rPr lang="es-ES" sz="2000" i="1" dirty="0">
                <a:latin typeface="Arial Narrow" panose="020B0606020202030204" pitchFamily="34" charset="0"/>
              </a:rPr>
              <a:t>“Resuelve</a:t>
            </a:r>
            <a:r>
              <a:rPr lang="es-ES" sz="2000" dirty="0">
                <a:latin typeface="Arial Narrow" panose="020B0606020202030204" pitchFamily="34" charset="0"/>
              </a:rPr>
              <a:t> </a:t>
            </a:r>
            <a:r>
              <a:rPr lang="es-ES" sz="2000" i="1" dirty="0">
                <a:latin typeface="Arial Narrow" panose="020B0606020202030204" pitchFamily="34" charset="0"/>
              </a:rPr>
              <a:t>aprobar el Presupuesto Institucional 2021 de la EPMTPQ</a:t>
            </a:r>
            <a:r>
              <a:rPr lang="es-ES" sz="2000" dirty="0">
                <a:latin typeface="Arial Narrow" panose="020B0606020202030204" pitchFamily="34" charset="0"/>
              </a:rPr>
              <a:t> por un valor de </a:t>
            </a:r>
            <a:r>
              <a:rPr lang="es-EC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  <a:r>
              <a:rPr lang="es-EC" sz="2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55´359.777,48.</a:t>
            </a:r>
          </a:p>
          <a:p>
            <a:pPr marL="800088" lvl="1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latin typeface="Arial Narrow" panose="020B0606020202030204" pitchFamily="34" charset="0"/>
              </a:rPr>
              <a:t>Mediante Resolución No. DIR-EPMTPQ-2021-009 de 10 de septiembre de 2021, el Directorio de la</a:t>
            </a:r>
            <a:r>
              <a:rPr lang="es-ES" sz="2000" b="1" dirty="0">
                <a:latin typeface="Arial Narrow" panose="020B0606020202030204" pitchFamily="34" charset="0"/>
              </a:rPr>
              <a:t> </a:t>
            </a:r>
            <a:r>
              <a:rPr lang="es-ES" sz="2000" dirty="0">
                <a:latin typeface="Arial Narrow" panose="020B0606020202030204" pitchFamily="34" charset="0"/>
              </a:rPr>
              <a:t>Empresa Pública Metropolitana de Transporte de Pasajeros de Quito, resuelve Aprobar la Primera Reforma Presupuestaria </a:t>
            </a:r>
            <a:r>
              <a:rPr lang="es-EC" sz="2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un valor de USD 3.500.000,00, obteniendo un nuevo techo de </a:t>
            </a:r>
            <a:r>
              <a:rPr lang="es-EC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USD 58.859.777,48</a:t>
            </a:r>
            <a:r>
              <a:rPr lang="es-EC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088" lvl="1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C" sz="2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Mediante Ordenanza PMU No. 005-2021 de 14 de octubre de 2021, se aprueba la Reforma Presupuestaria del Presupuesto General del MDMQ para el ejercicio económico 2021,</a:t>
            </a:r>
            <a:r>
              <a:rPr lang="es-EC" sz="2000" dirty="0"/>
              <a:t> </a:t>
            </a:r>
            <a:r>
              <a:rPr lang="es-EC" sz="2000" dirty="0">
                <a:latin typeface="Arial Narrow" panose="020B0606020202030204" pitchFamily="34" charset="0"/>
              </a:rPr>
              <a:t>en la cual se asigna un valor de USD </a:t>
            </a:r>
            <a:r>
              <a:rPr lang="es-EC" sz="2000" b="1" dirty="0">
                <a:latin typeface="Arial Narrow" panose="020B0606020202030204" pitchFamily="34" charset="0"/>
              </a:rPr>
              <a:t>19.962.269.49 </a:t>
            </a:r>
            <a:endParaRPr lang="es-EC" sz="2000" b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86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98167E08-1852-4928-8CB4-59D3454B1DB9}"/>
              </a:ext>
            </a:extLst>
          </p:cNvPr>
          <p:cNvSpPr txBox="1"/>
          <p:nvPr/>
        </p:nvSpPr>
        <p:spPr>
          <a:xfrm>
            <a:off x="1923407" y="282807"/>
            <a:ext cx="8345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Incremento al techo presupuestario de la EPMTPQ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92BFD63-683C-4DC4-A8B8-5D3A1C23C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683238"/>
              </p:ext>
            </p:extLst>
          </p:nvPr>
        </p:nvGraphicFramePr>
        <p:xfrm>
          <a:off x="925417" y="1498295"/>
          <a:ext cx="10609243" cy="429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C83C1D4A-4A3E-40EE-973B-B06E44E08B16}"/>
              </a:ext>
            </a:extLst>
          </p:cNvPr>
          <p:cNvSpPr txBox="1"/>
          <p:nvPr/>
        </p:nvSpPr>
        <p:spPr>
          <a:xfrm>
            <a:off x="3150825" y="2027104"/>
            <a:ext cx="1527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000" b="1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55.359.777,48</a:t>
            </a:r>
            <a:endParaRPr lang="es-EC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6B2017E-B433-4357-9828-BBD05C317BB2}"/>
              </a:ext>
            </a:extLst>
          </p:cNvPr>
          <p:cNvSpPr txBox="1"/>
          <p:nvPr/>
        </p:nvSpPr>
        <p:spPr>
          <a:xfrm>
            <a:off x="9395553" y="1063127"/>
            <a:ext cx="1638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s-EC" sz="2000" b="1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78.822.046,97 </a:t>
            </a:r>
            <a:endParaRPr lang="es-EC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8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B14FB8AF-F098-4B38-9604-63AD09203460}"/>
              </a:ext>
            </a:extLst>
          </p:cNvPr>
          <p:cNvSpPr txBox="1"/>
          <p:nvPr/>
        </p:nvSpPr>
        <p:spPr>
          <a:xfrm>
            <a:off x="2428497" y="5313663"/>
            <a:ext cx="7508447" cy="1292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594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C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4834CC-3756-DC40-9E94-7CB68CCD43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942" y="6160583"/>
            <a:ext cx="2142287" cy="668236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53126"/>
              </p:ext>
            </p:extLst>
          </p:nvPr>
        </p:nvGraphicFramePr>
        <p:xfrm>
          <a:off x="523992" y="3585050"/>
          <a:ext cx="11352933" cy="247650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971566">
                  <a:extLst>
                    <a:ext uri="{9D8B030D-6E8A-4147-A177-3AD203B41FA5}">
                      <a16:colId xmlns:a16="http://schemas.microsoft.com/office/drawing/2014/main" val="441465185"/>
                    </a:ext>
                  </a:extLst>
                </a:gridCol>
                <a:gridCol w="4446975">
                  <a:extLst>
                    <a:ext uri="{9D8B030D-6E8A-4147-A177-3AD203B41FA5}">
                      <a16:colId xmlns:a16="http://schemas.microsoft.com/office/drawing/2014/main" val="890292872"/>
                    </a:ext>
                  </a:extLst>
                </a:gridCol>
                <a:gridCol w="1730596">
                  <a:extLst>
                    <a:ext uri="{9D8B030D-6E8A-4147-A177-3AD203B41FA5}">
                      <a16:colId xmlns:a16="http://schemas.microsoft.com/office/drawing/2014/main" val="1275087462"/>
                    </a:ext>
                  </a:extLst>
                </a:gridCol>
                <a:gridCol w="1642972">
                  <a:extLst>
                    <a:ext uri="{9D8B030D-6E8A-4147-A177-3AD203B41FA5}">
                      <a16:colId xmlns:a16="http://schemas.microsoft.com/office/drawing/2014/main" val="3700208148"/>
                    </a:ext>
                  </a:extLst>
                </a:gridCol>
                <a:gridCol w="1560824">
                  <a:extLst>
                    <a:ext uri="{9D8B030D-6E8A-4147-A177-3AD203B41FA5}">
                      <a16:colId xmlns:a16="http://schemas.microsoft.com/office/drawing/2014/main" val="388339189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NATURALEZA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GRUPO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 CODIFICADO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 2da. REFORMA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 NUEVO CODIFICADO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452648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1.INGRESOS CORRIENTES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24.494.896,88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-3.227.193,66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21.267.703,22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4386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13 TASAS Y CONTRIBUCIONES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171.504,86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-63.484,25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108.020,61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5354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  <a:t>14 VENTA DE BIENES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23.131.062,03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-3.129.771,47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20.001.290,56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18046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Arial Narrow" panose="020B0606020202030204" pitchFamily="34" charset="0"/>
                        </a:rPr>
                        <a:t>17 RENTAS DE INVERSIONES Y MULTAS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920.128,00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-109.163,88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810.964,12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96231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19 OTROS INGRESOS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272.202,00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75.225,94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347.427,94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984067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3.INGRESOS DE FINANCIAMIENTO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2.864.880,60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3.227.193,66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6.092.074,26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8307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37 SALDOS DISPONIBLES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1.519.087,69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3.565.699,66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5.084.787,35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929414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  <a:t>38 CUENTAS </a:t>
                      </a:r>
                      <a:b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  <a:t>PENDIENTES POR COBRAR</a:t>
                      </a:r>
                      <a:b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1.345.792,91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-338.506,00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1.007.286,91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7036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Total general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27.359.777,48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0,00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27.359.777,48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3997418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85151"/>
              </p:ext>
            </p:extLst>
          </p:nvPr>
        </p:nvGraphicFramePr>
        <p:xfrm>
          <a:off x="554617" y="2057231"/>
          <a:ext cx="11322308" cy="109728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966248">
                  <a:extLst>
                    <a:ext uri="{9D8B030D-6E8A-4147-A177-3AD203B41FA5}">
                      <a16:colId xmlns:a16="http://schemas.microsoft.com/office/drawing/2014/main" val="2382227806"/>
                    </a:ext>
                  </a:extLst>
                </a:gridCol>
                <a:gridCol w="4434979">
                  <a:extLst>
                    <a:ext uri="{9D8B030D-6E8A-4147-A177-3AD203B41FA5}">
                      <a16:colId xmlns:a16="http://schemas.microsoft.com/office/drawing/2014/main" val="125416410"/>
                    </a:ext>
                  </a:extLst>
                </a:gridCol>
                <a:gridCol w="1725928">
                  <a:extLst>
                    <a:ext uri="{9D8B030D-6E8A-4147-A177-3AD203B41FA5}">
                      <a16:colId xmlns:a16="http://schemas.microsoft.com/office/drawing/2014/main" val="2691522291"/>
                    </a:ext>
                  </a:extLst>
                </a:gridCol>
                <a:gridCol w="1638540">
                  <a:extLst>
                    <a:ext uri="{9D8B030D-6E8A-4147-A177-3AD203B41FA5}">
                      <a16:colId xmlns:a16="http://schemas.microsoft.com/office/drawing/2014/main" val="1454872674"/>
                    </a:ext>
                  </a:extLst>
                </a:gridCol>
                <a:gridCol w="1556613">
                  <a:extLst>
                    <a:ext uri="{9D8B030D-6E8A-4147-A177-3AD203B41FA5}">
                      <a16:colId xmlns:a16="http://schemas.microsoft.com/office/drawing/2014/main" val="60298606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NATURALEZA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GRUPO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 CODIFICADO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 2da. REFORMA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 NUEVO CODIFICADO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901313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2. INGRESOS DE CAPITAL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31.500.000,00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51.462.269,49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966759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Arial Narrow" panose="020B0606020202030204" pitchFamily="34" charset="0"/>
                        </a:rPr>
                        <a:t>28 TRANSFERENCIAS Y DONACIONES DE CAPITAL E INVERSIÓN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31.500.000,00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51.462.269,49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5312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Total general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31.500.000,00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51.462.269,49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824424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77669"/>
              </p:ext>
            </p:extLst>
          </p:nvPr>
        </p:nvGraphicFramePr>
        <p:xfrm>
          <a:off x="554616" y="794307"/>
          <a:ext cx="11322307" cy="7315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355134">
                  <a:extLst>
                    <a:ext uri="{9D8B030D-6E8A-4147-A177-3AD203B41FA5}">
                      <a16:colId xmlns:a16="http://schemas.microsoft.com/office/drawing/2014/main" val="2934597570"/>
                    </a:ext>
                  </a:extLst>
                </a:gridCol>
                <a:gridCol w="4601969">
                  <a:extLst>
                    <a:ext uri="{9D8B030D-6E8A-4147-A177-3AD203B41FA5}">
                      <a16:colId xmlns:a16="http://schemas.microsoft.com/office/drawing/2014/main" val="971001016"/>
                    </a:ext>
                  </a:extLst>
                </a:gridCol>
                <a:gridCol w="3365204">
                  <a:extLst>
                    <a:ext uri="{9D8B030D-6E8A-4147-A177-3AD203B41FA5}">
                      <a16:colId xmlns:a16="http://schemas.microsoft.com/office/drawing/2014/main" val="49530794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 CODIFICADO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REFORMA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 NUEVO CODIFICADO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047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u="none" strike="noStrike">
                          <a:effectLst/>
                          <a:latin typeface="Arial Narrow" panose="020B0606020202030204" pitchFamily="34" charset="0"/>
                        </a:rPr>
                        <a:t>58.859.777,48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78.822.046,97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4539563"/>
                  </a:ext>
                </a:extLst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554617" y="214452"/>
            <a:ext cx="11322306" cy="356790"/>
          </a:xfrm>
          <a:prstGeom prst="rect">
            <a:avLst/>
          </a:prstGeom>
          <a:solidFill>
            <a:srgbClr val="0055A4"/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ＭＳ Ｐゴシック" pitchFamily="34" charset="-128"/>
                <a:cs typeface="ＭＳ Ｐゴシック" pitchFamily="-65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EC" altLang="es-ES" sz="1800" b="1" kern="0" dirty="0">
                <a:solidFill>
                  <a:srgbClr val="FFFFFF"/>
                </a:solidFill>
                <a:latin typeface="Arial"/>
              </a:rPr>
              <a:t>REFORMA PRESUPUESTARIA INGRESOS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54617" y="1647794"/>
            <a:ext cx="352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latin typeface="Arial Narrow" panose="020B0606020202030204" pitchFamily="34" charset="0"/>
              </a:rPr>
              <a:t>INGRESOS CON FUENTE MUNICIPAL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23992" y="3194616"/>
            <a:ext cx="420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latin typeface="Arial Narrow" panose="020B0606020202030204" pitchFamily="34" charset="0"/>
              </a:rPr>
              <a:t>INGRESOS CON FUENTE DE AUTOGESTIÓN</a:t>
            </a:r>
          </a:p>
        </p:txBody>
      </p:sp>
    </p:spTree>
    <p:extLst>
      <p:ext uri="{BB962C8B-B14F-4D97-AF65-F5344CB8AC3E}">
        <p14:creationId xmlns:p14="http://schemas.microsoft.com/office/powerpoint/2010/main" val="210035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adroTexto 21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>
            <a:off x="2530587" y="60117"/>
            <a:ext cx="7406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419" sz="2800" b="1" dirty="0">
                <a:solidFill>
                  <a:srgbClr val="005698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TRANSFERENCIAS MUNICIPALES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4834CC-3756-DC40-9E94-7CB68CCD4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942" y="6160583"/>
            <a:ext cx="2142287" cy="668236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42F4CC1-AED2-4057-AC98-42E932596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67011"/>
              </p:ext>
            </p:extLst>
          </p:nvPr>
        </p:nvGraphicFramePr>
        <p:xfrm>
          <a:off x="767050" y="720494"/>
          <a:ext cx="10657444" cy="504520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905933">
                  <a:extLst>
                    <a:ext uri="{9D8B030D-6E8A-4147-A177-3AD203B41FA5}">
                      <a16:colId xmlns:a16="http://schemas.microsoft.com/office/drawing/2014/main" val="282204660"/>
                    </a:ext>
                  </a:extLst>
                </a:gridCol>
                <a:gridCol w="1974732">
                  <a:extLst>
                    <a:ext uri="{9D8B030D-6E8A-4147-A177-3AD203B41FA5}">
                      <a16:colId xmlns:a16="http://schemas.microsoft.com/office/drawing/2014/main" val="240332127"/>
                    </a:ext>
                  </a:extLst>
                </a:gridCol>
                <a:gridCol w="1974732">
                  <a:extLst>
                    <a:ext uri="{9D8B030D-6E8A-4147-A177-3AD203B41FA5}">
                      <a16:colId xmlns:a16="http://schemas.microsoft.com/office/drawing/2014/main" val="2374326701"/>
                    </a:ext>
                  </a:extLst>
                </a:gridCol>
                <a:gridCol w="1974732">
                  <a:extLst>
                    <a:ext uri="{9D8B030D-6E8A-4147-A177-3AD203B41FA5}">
                      <a16:colId xmlns:a16="http://schemas.microsoft.com/office/drawing/2014/main" val="4263760139"/>
                    </a:ext>
                  </a:extLst>
                </a:gridCol>
                <a:gridCol w="1974732">
                  <a:extLst>
                    <a:ext uri="{9D8B030D-6E8A-4147-A177-3AD203B41FA5}">
                      <a16:colId xmlns:a16="http://schemas.microsoft.com/office/drawing/2014/main" val="3535395081"/>
                    </a:ext>
                  </a:extLst>
                </a:gridCol>
                <a:gridCol w="1852583">
                  <a:extLst>
                    <a:ext uri="{9D8B030D-6E8A-4147-A177-3AD203B41FA5}">
                      <a16:colId xmlns:a16="http://schemas.microsoft.com/office/drawing/2014/main" val="1540182372"/>
                    </a:ext>
                  </a:extLst>
                </a:gridCol>
              </a:tblGrid>
              <a:tr h="27043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EC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Aportes Municipales 2021 </a:t>
                      </a:r>
                      <a:endParaRPr lang="es-EC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472647"/>
                  </a:ext>
                </a:extLst>
              </a:tr>
              <a:tr h="81131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Presupuesto Recursos Municipales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Transferencias Recibidas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1ra Reforma Presupuestaría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2da Reforma Presupuestaría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Valores Pendientes por Transferir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2089337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Enero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8342099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Febrero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136292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Marzo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5089697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Abril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1518177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Mayo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4447920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Junio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9797426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Julio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2.333.333,34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4873962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Agosto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2.333.333,34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2525680"/>
                  </a:ext>
                </a:extLst>
              </a:tr>
              <a:tr h="492383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Septiembre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011223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Octubre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1.750.000,00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1.548.895,89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5.632.229,22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2481184"/>
                  </a:ext>
                </a:extLst>
              </a:tr>
              <a:tr h="492383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Noviembre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1.750.000,00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14.563.373,60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18.646.706,93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6200108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2.333.333,36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3.850.000,00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6.183.333,36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968913"/>
                  </a:ext>
                </a:extLst>
              </a:tr>
              <a:tr h="270437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28.000.000,00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18.666.666,65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3.500.000,00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19.962.269,49 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32.795.602,84 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517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86507" y="154913"/>
            <a:ext cx="11412557" cy="461140"/>
          </a:xfrm>
          <a:prstGeom prst="rect">
            <a:avLst/>
          </a:prstGeom>
          <a:solidFill>
            <a:srgbClr val="0055A4"/>
          </a:solidFill>
          <a:ln>
            <a:noFill/>
          </a:ln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ＭＳ Ｐゴシック" pitchFamily="34" charset="-128"/>
                <a:cs typeface="ＭＳ Ｐゴシック" pitchFamily="-65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EC" altLang="es-ES" sz="2000" b="1" kern="0" dirty="0">
                <a:solidFill>
                  <a:srgbClr val="FFFFFF"/>
                </a:solidFill>
                <a:latin typeface="Arial Narrow" panose="020B0606020202030204" pitchFamily="34" charset="0"/>
              </a:rPr>
              <a:t>REFORMA PRESUPUESTARIA GASTOS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164177"/>
              </p:ext>
            </p:extLst>
          </p:nvPr>
        </p:nvGraphicFramePr>
        <p:xfrm>
          <a:off x="386507" y="1165817"/>
          <a:ext cx="6554493" cy="192024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906097">
                  <a:extLst>
                    <a:ext uri="{9D8B030D-6E8A-4147-A177-3AD203B41FA5}">
                      <a16:colId xmlns:a16="http://schemas.microsoft.com/office/drawing/2014/main" val="2552351203"/>
                    </a:ext>
                  </a:extLst>
                </a:gridCol>
                <a:gridCol w="2114781">
                  <a:extLst>
                    <a:ext uri="{9D8B030D-6E8A-4147-A177-3AD203B41FA5}">
                      <a16:colId xmlns:a16="http://schemas.microsoft.com/office/drawing/2014/main" val="1442141184"/>
                    </a:ext>
                  </a:extLst>
                </a:gridCol>
                <a:gridCol w="1227187">
                  <a:extLst>
                    <a:ext uri="{9D8B030D-6E8A-4147-A177-3AD203B41FA5}">
                      <a16:colId xmlns:a16="http://schemas.microsoft.com/office/drawing/2014/main" val="1656879158"/>
                    </a:ext>
                  </a:extLst>
                </a:gridCol>
                <a:gridCol w="1107141">
                  <a:extLst>
                    <a:ext uri="{9D8B030D-6E8A-4147-A177-3AD203B41FA5}">
                      <a16:colId xmlns:a16="http://schemas.microsoft.com/office/drawing/2014/main" val="2812263696"/>
                    </a:ext>
                  </a:extLst>
                </a:gridCol>
                <a:gridCol w="1199287">
                  <a:extLst>
                    <a:ext uri="{9D8B030D-6E8A-4147-A177-3AD203B41FA5}">
                      <a16:colId xmlns:a16="http://schemas.microsoft.com/office/drawing/2014/main" val="33724831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PROGRAMA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PROYECTO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 CODIFICADO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  REFORMA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 NUEVO CODIFICADO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7310543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Arial Narrow" panose="020B0606020202030204" pitchFamily="34" charset="0"/>
                        </a:rPr>
                        <a:t>PROGRAMA 2 SISTEMA DE TRANSPORTE PÚBLICO EFICIENTE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53.110.681,02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73.072.950,51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932044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PROYECTO 3 OPERACIÓN DE LOS CORREDORES DEL SISTEMA METROPOLITANO DE TRANSPORTE PÚBLICO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53.110.681,02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73.072.950,51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4436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Total general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53.110.681,02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73.072.950,51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011036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05868"/>
              </p:ext>
            </p:extLst>
          </p:nvPr>
        </p:nvGraphicFramePr>
        <p:xfrm>
          <a:off x="7414352" y="1961989"/>
          <a:ext cx="4384712" cy="2654409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1926093">
                  <a:extLst>
                    <a:ext uri="{9D8B030D-6E8A-4147-A177-3AD203B41FA5}">
                      <a16:colId xmlns:a16="http://schemas.microsoft.com/office/drawing/2014/main" val="3567164022"/>
                    </a:ext>
                  </a:extLst>
                </a:gridCol>
                <a:gridCol w="1134055">
                  <a:extLst>
                    <a:ext uri="{9D8B030D-6E8A-4147-A177-3AD203B41FA5}">
                      <a16:colId xmlns:a16="http://schemas.microsoft.com/office/drawing/2014/main" val="1900017698"/>
                    </a:ext>
                  </a:extLst>
                </a:gridCol>
                <a:gridCol w="1324564">
                  <a:extLst>
                    <a:ext uri="{9D8B030D-6E8A-4147-A177-3AD203B41FA5}">
                      <a16:colId xmlns:a16="http://schemas.microsoft.com/office/drawing/2014/main" val="649248900"/>
                    </a:ext>
                  </a:extLst>
                </a:gridCol>
              </a:tblGrid>
              <a:tr h="63504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RUBRO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REFORMA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PARTICIPACIÓN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2425644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ALIMENTADORES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10.005.794,18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50%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1482791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NÓMINA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4.812.745,74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24%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0154209"/>
                  </a:ext>
                </a:extLst>
              </a:tr>
              <a:tr h="605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MANTENIMIENTO, REPUESTOS E INSUMOS  DE LA FLOTA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4.506.292,41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23%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7394153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SERVICIOS TECNOLÓGICOS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637.437,16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3432180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Total General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4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u="none" strike="noStrike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2347834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57495"/>
              </p:ext>
            </p:extLst>
          </p:nvPr>
        </p:nvGraphicFramePr>
        <p:xfrm>
          <a:off x="319043" y="3623610"/>
          <a:ext cx="6621958" cy="1938902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007689">
                  <a:extLst>
                    <a:ext uri="{9D8B030D-6E8A-4147-A177-3AD203B41FA5}">
                      <a16:colId xmlns:a16="http://schemas.microsoft.com/office/drawing/2014/main" val="2510486"/>
                    </a:ext>
                  </a:extLst>
                </a:gridCol>
                <a:gridCol w="2735157">
                  <a:extLst>
                    <a:ext uri="{9D8B030D-6E8A-4147-A177-3AD203B41FA5}">
                      <a16:colId xmlns:a16="http://schemas.microsoft.com/office/drawing/2014/main" val="1745008118"/>
                    </a:ext>
                  </a:extLst>
                </a:gridCol>
                <a:gridCol w="876820">
                  <a:extLst>
                    <a:ext uri="{9D8B030D-6E8A-4147-A177-3AD203B41FA5}">
                      <a16:colId xmlns:a16="http://schemas.microsoft.com/office/drawing/2014/main" val="2489981466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2949051155"/>
                    </a:ext>
                  </a:extLst>
                </a:gridCol>
                <a:gridCol w="1020776">
                  <a:extLst>
                    <a:ext uri="{9D8B030D-6E8A-4147-A177-3AD203B41FA5}">
                      <a16:colId xmlns:a16="http://schemas.microsoft.com/office/drawing/2014/main" val="3154235504"/>
                    </a:ext>
                  </a:extLst>
                </a:gridCol>
              </a:tblGrid>
              <a:tr h="51015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NATURALEZA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GRUPO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 CODIFICADO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 REFORMA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 NUEVO CODIFICADO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7389689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7 GASTOS DE INVERSIÓN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53.039.318,78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19.612.269,49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72.651.588,27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980533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Arial Narrow" panose="020B0606020202030204" pitchFamily="34" charset="0"/>
                        </a:rPr>
                        <a:t> 71 GASTOS EN PERSONAL INVERSIÓN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20.307.984,53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4.812.745,74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25.120.730,27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083563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Arial Narrow" panose="020B0606020202030204" pitchFamily="34" charset="0"/>
                        </a:rPr>
                        <a:t> 73 BIENES Y SERVICIOS PARA INVERSIÓN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32.731.334,25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14.799.523,75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47.530.858,00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247227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8 GASTOS DE CAPITAL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71.362,24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350.000,00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421.362,24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595249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Arial Narrow" panose="020B0606020202030204" pitchFamily="34" charset="0"/>
                        </a:rPr>
                        <a:t>84 BIENES DE LARGA DURACIÓN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71.362,24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350.000,00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421.362,24</a:t>
                      </a:r>
                      <a:endParaRPr lang="es-EC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72019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Total general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53.110.681,02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>
                          <a:effectLst/>
                          <a:latin typeface="Arial Narrow" panose="020B0606020202030204" pitchFamily="34" charset="0"/>
                        </a:rPr>
                        <a:t>19.962.269,49</a:t>
                      </a:r>
                      <a:endParaRPr lang="es-EC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C" sz="1200" u="none" strike="noStrike" dirty="0">
                          <a:effectLst/>
                          <a:latin typeface="Arial Narrow" panose="020B0606020202030204" pitchFamily="34" charset="0"/>
                        </a:rPr>
                        <a:t>73.072.950,51</a:t>
                      </a:r>
                      <a:endParaRPr lang="es-EC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5329020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284686" y="761485"/>
            <a:ext cx="1144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000" dirty="0">
                <a:latin typeface="Arial Narrow" panose="020B0606020202030204" pitchFamily="34" charset="0"/>
              </a:rPr>
              <a:t>POA 2021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84686" y="3235711"/>
            <a:ext cx="2301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000" dirty="0">
                <a:latin typeface="Arial Narrow" panose="020B0606020202030204" pitchFamily="34" charset="0"/>
              </a:rPr>
              <a:t>PRESUPUESTO 2021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414352" y="1521705"/>
            <a:ext cx="2198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000" dirty="0">
                <a:latin typeface="Arial Narrow" panose="020B0606020202030204" pitchFamily="34" charset="0"/>
              </a:rPr>
              <a:t>RUBROS REFORMA</a:t>
            </a:r>
          </a:p>
        </p:txBody>
      </p:sp>
    </p:spTree>
    <p:extLst>
      <p:ext uri="{BB962C8B-B14F-4D97-AF65-F5344CB8AC3E}">
        <p14:creationId xmlns:p14="http://schemas.microsoft.com/office/powerpoint/2010/main" val="326888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adroTexto 21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>
            <a:off x="2905433" y="1"/>
            <a:ext cx="574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419" sz="2400" b="1" dirty="0">
                <a:solidFill>
                  <a:srgbClr val="005698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ACTUALIZACIONES DE META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4834CC-3756-DC40-9E94-7CB68CCD4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942" y="6160583"/>
            <a:ext cx="2142287" cy="668236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9F4B77A2-28A4-41E3-ACFA-94C312AAF28F}"/>
              </a:ext>
            </a:extLst>
          </p:cNvPr>
          <p:cNvGraphicFramePr>
            <a:graphicFrameLocks/>
          </p:cNvGraphicFramePr>
          <p:nvPr/>
        </p:nvGraphicFramePr>
        <p:xfrm>
          <a:off x="6975991" y="594830"/>
          <a:ext cx="4898615" cy="56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552F9D82-65BD-4455-89AD-A5397813E2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8518139"/>
              </p:ext>
            </p:extLst>
          </p:nvPr>
        </p:nvGraphicFramePr>
        <p:xfrm>
          <a:off x="143378" y="1256481"/>
          <a:ext cx="5616298" cy="4988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4075">
                  <a:extLst>
                    <a:ext uri="{9D8B030D-6E8A-4147-A177-3AD203B41FA5}">
                      <a16:colId xmlns:a16="http://schemas.microsoft.com/office/drawing/2014/main" val="3110562090"/>
                    </a:ext>
                  </a:extLst>
                </a:gridCol>
                <a:gridCol w="1571503">
                  <a:extLst>
                    <a:ext uri="{9D8B030D-6E8A-4147-A177-3AD203B41FA5}">
                      <a16:colId xmlns:a16="http://schemas.microsoft.com/office/drawing/2014/main" val="3263731442"/>
                    </a:ext>
                  </a:extLst>
                </a:gridCol>
                <a:gridCol w="1236645">
                  <a:extLst>
                    <a:ext uri="{9D8B030D-6E8A-4147-A177-3AD203B41FA5}">
                      <a16:colId xmlns:a16="http://schemas.microsoft.com/office/drawing/2014/main" val="326403402"/>
                    </a:ext>
                  </a:extLst>
                </a:gridCol>
                <a:gridCol w="1404075">
                  <a:extLst>
                    <a:ext uri="{9D8B030D-6E8A-4147-A177-3AD203B41FA5}">
                      <a16:colId xmlns:a16="http://schemas.microsoft.com/office/drawing/2014/main" val="2856461792"/>
                    </a:ext>
                  </a:extLst>
                </a:gridCol>
              </a:tblGrid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Mes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Estado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Variación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3401118891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Enero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Arial Narrow" panose="020B0606020202030204" pitchFamily="34" charset="0"/>
                        </a:rPr>
                        <a:t>9.510.325,00</a:t>
                      </a:r>
                      <a:endParaRPr lang="es-EC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362930108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Febrero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8.597.888,00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-9,59%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100622034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Marzo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10.342.331,00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20,29%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956142811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Abril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9.032.551,00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-12,66%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1967488313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Mayo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8.009.849,00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-11,32%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830267298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Junio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10.361.334,00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29,36%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1134201155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Julio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11.644.158,00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12,38%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363152143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Agosto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11.838.831,31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1,67%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975169565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Septiembre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12.090.964,24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Real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2,13%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extLst>
                  <a:ext uri="{0D108BD9-81ED-4DB2-BD59-A6C34878D82A}">
                    <a16:rowId xmlns:a16="http://schemas.microsoft.com/office/drawing/2014/main" val="2025604833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Octubre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12.320.692,56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Proyectado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1,90%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21750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Noviembre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12.554.785,72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Proyectado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1,90%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37872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Diciembre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12.793.326,65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Proyectado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u="none" strike="noStrike" dirty="0">
                          <a:effectLst/>
                          <a:latin typeface="+mn-lt"/>
                        </a:rPr>
                        <a:t>1,90%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904965"/>
                  </a:ext>
                </a:extLst>
              </a:tr>
              <a:tr h="356339"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effectLst/>
                          <a:latin typeface="+mn-lt"/>
                        </a:rPr>
                        <a:t>SUMA:</a:t>
                      </a: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 gridSpan="3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C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129.097.036,48</a:t>
                      </a:r>
                      <a:endParaRPr lang="es-EC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6351" marB="0" anchor="ctr"/>
                </a:tc>
                <a:tc hMerge="1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C" sz="1600" b="0" i="0" u="none" strike="noStrike">
                        <a:effectLst/>
                        <a:latin typeface="+mn-lt"/>
                      </a:endParaRPr>
                    </a:p>
                  </a:txBody>
                  <a:tcPr marL="68580" marR="68580" marT="6350" marB="0" anchor="ctr"/>
                </a:tc>
                <a:tc hMerge="1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C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6350" marB="0" anchor="ctr"/>
                </a:tc>
                <a:extLst>
                  <a:ext uri="{0D108BD9-81ED-4DB2-BD59-A6C34878D82A}">
                    <a16:rowId xmlns:a16="http://schemas.microsoft.com/office/drawing/2014/main" val="4145219822"/>
                  </a:ext>
                </a:extLst>
              </a:tr>
            </a:tbl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E20F16B0-03B5-4289-8EF2-2A0FFF78B7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213601"/>
              </p:ext>
            </p:extLst>
          </p:nvPr>
        </p:nvGraphicFramePr>
        <p:xfrm>
          <a:off x="5948856" y="438594"/>
          <a:ext cx="6099771" cy="5824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452ED345-A75B-4872-BDFB-28EE5A519289}"/>
              </a:ext>
            </a:extLst>
          </p:cNvPr>
          <p:cNvSpPr txBox="1"/>
          <p:nvPr/>
        </p:nvSpPr>
        <p:spPr>
          <a:xfrm>
            <a:off x="143378" y="438595"/>
            <a:ext cx="5072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C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NÚMERO DE PASAJEROS PAGO-VIAJE TRANSPORTADOS EN EL SISTEMA METROPOLITANO DE TRANSPORTE PÚBLICO</a:t>
            </a:r>
            <a:endParaRPr lang="es-419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3F784E4-23FD-4B08-93B3-9EA07E7E9D50}"/>
              </a:ext>
            </a:extLst>
          </p:cNvPr>
          <p:cNvSpPr txBox="1"/>
          <p:nvPr/>
        </p:nvSpPr>
        <p:spPr>
          <a:xfrm>
            <a:off x="9172097" y="1393728"/>
            <a:ext cx="2749927" cy="1027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C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Efecto por el proceso de vacunación, ha permitido el incremento de las actividades</a:t>
            </a:r>
            <a:endParaRPr lang="es-EC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oogle Shape;561;p48">
            <a:extLst>
              <a:ext uri="{FF2B5EF4-FFF2-40B4-BE49-F238E27FC236}">
                <a16:creationId xmlns:a16="http://schemas.microsoft.com/office/drawing/2014/main" id="{97C19947-2CD6-452B-BA1B-4E8EAB77D745}"/>
              </a:ext>
            </a:extLst>
          </p:cNvPr>
          <p:cNvGrpSpPr/>
          <p:nvPr/>
        </p:nvGrpSpPr>
        <p:grpSpPr>
          <a:xfrm>
            <a:off x="10211657" y="2492606"/>
            <a:ext cx="1592856" cy="1101688"/>
            <a:chOff x="1760217" y="1633674"/>
            <a:chExt cx="5623565" cy="3509829"/>
          </a:xfrm>
        </p:grpSpPr>
        <p:grpSp>
          <p:nvGrpSpPr>
            <p:cNvPr id="15" name="Google Shape;562;p48">
              <a:extLst>
                <a:ext uri="{FF2B5EF4-FFF2-40B4-BE49-F238E27FC236}">
                  <a16:creationId xmlns:a16="http://schemas.microsoft.com/office/drawing/2014/main" id="{D3A98F18-B508-4234-939A-1898071B01BC}"/>
                </a:ext>
              </a:extLst>
            </p:cNvPr>
            <p:cNvGrpSpPr/>
            <p:nvPr/>
          </p:nvGrpSpPr>
          <p:grpSpPr>
            <a:xfrm flipH="1">
              <a:off x="1760217" y="2139806"/>
              <a:ext cx="1045502" cy="3003697"/>
              <a:chOff x="3267792" y="1368006"/>
              <a:chExt cx="1045502" cy="3003697"/>
            </a:xfrm>
          </p:grpSpPr>
          <p:sp>
            <p:nvSpPr>
              <p:cNvPr id="45" name="Google Shape;563;p48">
                <a:extLst>
                  <a:ext uri="{FF2B5EF4-FFF2-40B4-BE49-F238E27FC236}">
                    <a16:creationId xmlns:a16="http://schemas.microsoft.com/office/drawing/2014/main" id="{9B9C1005-8D88-498F-A81E-9EE9DFDBBAC2}"/>
                  </a:ext>
                </a:extLst>
              </p:cNvPr>
              <p:cNvSpPr/>
              <p:nvPr/>
            </p:nvSpPr>
            <p:spPr>
              <a:xfrm>
                <a:off x="3606511" y="3242104"/>
                <a:ext cx="437024" cy="424352"/>
              </a:xfrm>
              <a:custGeom>
                <a:avLst/>
                <a:gdLst/>
                <a:ahLst/>
                <a:cxnLst/>
                <a:rect l="l" t="t" r="r" b="b"/>
                <a:pathLst>
                  <a:path w="13657" h="13261" extrusionOk="0">
                    <a:moveTo>
                      <a:pt x="3315" y="0"/>
                    </a:moveTo>
                    <a:cubicBezTo>
                      <a:pt x="2216" y="0"/>
                      <a:pt x="1099" y="83"/>
                      <a:pt x="0" y="283"/>
                    </a:cubicBezTo>
                    <a:cubicBezTo>
                      <a:pt x="417" y="8284"/>
                      <a:pt x="3691" y="13261"/>
                      <a:pt x="3691" y="13261"/>
                    </a:cubicBezTo>
                    <a:lnTo>
                      <a:pt x="11204" y="12511"/>
                    </a:lnTo>
                    <a:lnTo>
                      <a:pt x="13657" y="1997"/>
                    </a:lnTo>
                    <a:cubicBezTo>
                      <a:pt x="13657" y="1997"/>
                      <a:pt x="8710" y="0"/>
                      <a:pt x="33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564;p48">
                <a:extLst>
                  <a:ext uri="{FF2B5EF4-FFF2-40B4-BE49-F238E27FC236}">
                    <a16:creationId xmlns:a16="http://schemas.microsoft.com/office/drawing/2014/main" id="{31F40905-9469-48A5-9472-16A779FCABF8}"/>
                  </a:ext>
                </a:extLst>
              </p:cNvPr>
              <p:cNvSpPr/>
              <p:nvPr/>
            </p:nvSpPr>
            <p:spPr>
              <a:xfrm>
                <a:off x="3588591" y="3224472"/>
                <a:ext cx="474016" cy="459520"/>
              </a:xfrm>
              <a:custGeom>
                <a:avLst/>
                <a:gdLst/>
                <a:ahLst/>
                <a:cxnLst/>
                <a:rect l="l" t="t" r="r" b="b"/>
                <a:pathLst>
                  <a:path w="14813" h="14360" extrusionOk="0">
                    <a:moveTo>
                      <a:pt x="3870" y="1096"/>
                    </a:moveTo>
                    <a:cubicBezTo>
                      <a:pt x="8180" y="1096"/>
                      <a:pt x="12264" y="2429"/>
                      <a:pt x="13574" y="2894"/>
                    </a:cubicBezTo>
                    <a:lnTo>
                      <a:pt x="11324" y="12561"/>
                    </a:lnTo>
                    <a:lnTo>
                      <a:pt x="4537" y="13240"/>
                    </a:lnTo>
                    <a:cubicBezTo>
                      <a:pt x="3894" y="12121"/>
                      <a:pt x="1573" y="7728"/>
                      <a:pt x="1144" y="1286"/>
                    </a:cubicBezTo>
                    <a:cubicBezTo>
                      <a:pt x="2001" y="1167"/>
                      <a:pt x="2918" y="1096"/>
                      <a:pt x="3870" y="1096"/>
                    </a:cubicBezTo>
                    <a:close/>
                    <a:moveTo>
                      <a:pt x="3870" y="0"/>
                    </a:moveTo>
                    <a:cubicBezTo>
                      <a:pt x="2668" y="0"/>
                      <a:pt x="1525" y="108"/>
                      <a:pt x="465" y="298"/>
                    </a:cubicBezTo>
                    <a:cubicBezTo>
                      <a:pt x="203" y="346"/>
                      <a:pt x="1" y="584"/>
                      <a:pt x="25" y="858"/>
                    </a:cubicBezTo>
                    <a:cubicBezTo>
                      <a:pt x="430" y="8918"/>
                      <a:pt x="3656" y="13907"/>
                      <a:pt x="3799" y="14109"/>
                    </a:cubicBezTo>
                    <a:cubicBezTo>
                      <a:pt x="3894" y="14264"/>
                      <a:pt x="4073" y="14359"/>
                      <a:pt x="4251" y="14359"/>
                    </a:cubicBezTo>
                    <a:lnTo>
                      <a:pt x="4299" y="14359"/>
                    </a:lnTo>
                    <a:lnTo>
                      <a:pt x="11824" y="13609"/>
                    </a:lnTo>
                    <a:cubicBezTo>
                      <a:pt x="12050" y="13585"/>
                      <a:pt x="12252" y="13419"/>
                      <a:pt x="12300" y="13181"/>
                    </a:cubicBezTo>
                    <a:lnTo>
                      <a:pt x="14741" y="2679"/>
                    </a:lnTo>
                    <a:cubicBezTo>
                      <a:pt x="14812" y="2417"/>
                      <a:pt x="14669" y="2144"/>
                      <a:pt x="14419" y="2048"/>
                    </a:cubicBezTo>
                    <a:cubicBezTo>
                      <a:pt x="14217" y="1965"/>
                      <a:pt x="9312" y="0"/>
                      <a:pt x="38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565;p48">
                <a:extLst>
                  <a:ext uri="{FF2B5EF4-FFF2-40B4-BE49-F238E27FC236}">
                    <a16:creationId xmlns:a16="http://schemas.microsoft.com/office/drawing/2014/main" id="{0B2F0177-A1B1-4D25-B306-B14DE67603ED}"/>
                  </a:ext>
                </a:extLst>
              </p:cNvPr>
              <p:cNvSpPr/>
              <p:nvPr/>
            </p:nvSpPr>
            <p:spPr>
              <a:xfrm>
                <a:off x="3606511" y="3242104"/>
                <a:ext cx="437024" cy="212128"/>
              </a:xfrm>
              <a:custGeom>
                <a:avLst/>
                <a:gdLst/>
                <a:ahLst/>
                <a:cxnLst/>
                <a:rect l="l" t="t" r="r" b="b"/>
                <a:pathLst>
                  <a:path w="13657" h="6629" extrusionOk="0">
                    <a:moveTo>
                      <a:pt x="3315" y="0"/>
                    </a:moveTo>
                    <a:cubicBezTo>
                      <a:pt x="2216" y="0"/>
                      <a:pt x="1099" y="83"/>
                      <a:pt x="0" y="283"/>
                    </a:cubicBezTo>
                    <a:cubicBezTo>
                      <a:pt x="72" y="1581"/>
                      <a:pt x="215" y="2795"/>
                      <a:pt x="417" y="3938"/>
                    </a:cubicBezTo>
                    <a:cubicBezTo>
                      <a:pt x="5299" y="4402"/>
                      <a:pt x="6894" y="6629"/>
                      <a:pt x="6894" y="6629"/>
                    </a:cubicBezTo>
                    <a:lnTo>
                      <a:pt x="13407" y="3057"/>
                    </a:lnTo>
                    <a:lnTo>
                      <a:pt x="13657" y="1997"/>
                    </a:lnTo>
                    <a:cubicBezTo>
                      <a:pt x="13657" y="1997"/>
                      <a:pt x="8710" y="0"/>
                      <a:pt x="33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566;p48">
                <a:extLst>
                  <a:ext uri="{FF2B5EF4-FFF2-40B4-BE49-F238E27FC236}">
                    <a16:creationId xmlns:a16="http://schemas.microsoft.com/office/drawing/2014/main" id="{55283E12-C6E1-4B4F-9225-0D056B0A66C6}"/>
                  </a:ext>
                </a:extLst>
              </p:cNvPr>
              <p:cNvSpPr/>
              <p:nvPr/>
            </p:nvSpPr>
            <p:spPr>
              <a:xfrm>
                <a:off x="3588591" y="3224472"/>
                <a:ext cx="474016" cy="247296"/>
              </a:xfrm>
              <a:custGeom>
                <a:avLst/>
                <a:gdLst/>
                <a:ahLst/>
                <a:cxnLst/>
                <a:rect l="l" t="t" r="r" b="b"/>
                <a:pathLst>
                  <a:path w="14813" h="7728" extrusionOk="0">
                    <a:moveTo>
                      <a:pt x="3859" y="1096"/>
                    </a:moveTo>
                    <a:cubicBezTo>
                      <a:pt x="8180" y="1096"/>
                      <a:pt x="12264" y="2429"/>
                      <a:pt x="13574" y="2894"/>
                    </a:cubicBezTo>
                    <a:lnTo>
                      <a:pt x="13491" y="3239"/>
                    </a:lnTo>
                    <a:lnTo>
                      <a:pt x="7573" y="6501"/>
                    </a:lnTo>
                    <a:cubicBezTo>
                      <a:pt x="6883" y="5823"/>
                      <a:pt x="5085" y="4430"/>
                      <a:pt x="1442" y="3989"/>
                    </a:cubicBezTo>
                    <a:cubicBezTo>
                      <a:pt x="1299" y="3072"/>
                      <a:pt x="1203" y="2179"/>
                      <a:pt x="1144" y="1286"/>
                    </a:cubicBezTo>
                    <a:cubicBezTo>
                      <a:pt x="2001" y="1167"/>
                      <a:pt x="2918" y="1096"/>
                      <a:pt x="3859" y="1096"/>
                    </a:cubicBezTo>
                    <a:close/>
                    <a:moveTo>
                      <a:pt x="3859" y="0"/>
                    </a:moveTo>
                    <a:cubicBezTo>
                      <a:pt x="2668" y="0"/>
                      <a:pt x="1525" y="108"/>
                      <a:pt x="465" y="298"/>
                    </a:cubicBezTo>
                    <a:cubicBezTo>
                      <a:pt x="203" y="346"/>
                      <a:pt x="1" y="584"/>
                      <a:pt x="25" y="858"/>
                    </a:cubicBezTo>
                    <a:cubicBezTo>
                      <a:pt x="84" y="2084"/>
                      <a:pt x="215" y="3298"/>
                      <a:pt x="430" y="4572"/>
                    </a:cubicBezTo>
                    <a:cubicBezTo>
                      <a:pt x="477" y="4822"/>
                      <a:pt x="680" y="5001"/>
                      <a:pt x="918" y="5025"/>
                    </a:cubicBezTo>
                    <a:cubicBezTo>
                      <a:pt x="5442" y="5465"/>
                      <a:pt x="6990" y="7478"/>
                      <a:pt x="7014" y="7501"/>
                    </a:cubicBezTo>
                    <a:cubicBezTo>
                      <a:pt x="7121" y="7644"/>
                      <a:pt x="7288" y="7728"/>
                      <a:pt x="7454" y="7728"/>
                    </a:cubicBezTo>
                    <a:cubicBezTo>
                      <a:pt x="7538" y="7728"/>
                      <a:pt x="7633" y="7704"/>
                      <a:pt x="7716" y="7656"/>
                    </a:cubicBezTo>
                    <a:lnTo>
                      <a:pt x="14229" y="4084"/>
                    </a:lnTo>
                    <a:cubicBezTo>
                      <a:pt x="14372" y="4001"/>
                      <a:pt x="14467" y="3882"/>
                      <a:pt x="14503" y="3727"/>
                    </a:cubicBezTo>
                    <a:lnTo>
                      <a:pt x="14741" y="2679"/>
                    </a:lnTo>
                    <a:cubicBezTo>
                      <a:pt x="14812" y="2417"/>
                      <a:pt x="14669" y="2144"/>
                      <a:pt x="14419" y="2048"/>
                    </a:cubicBezTo>
                    <a:cubicBezTo>
                      <a:pt x="14217" y="1965"/>
                      <a:pt x="9300" y="0"/>
                      <a:pt x="38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567;p48">
                <a:extLst>
                  <a:ext uri="{FF2B5EF4-FFF2-40B4-BE49-F238E27FC236}">
                    <a16:creationId xmlns:a16="http://schemas.microsoft.com/office/drawing/2014/main" id="{E19B766E-FF49-4C4B-A684-736B25F451C9}"/>
                  </a:ext>
                </a:extLst>
              </p:cNvPr>
              <p:cNvSpPr/>
              <p:nvPr/>
            </p:nvSpPr>
            <p:spPr>
              <a:xfrm>
                <a:off x="3285328" y="2565339"/>
                <a:ext cx="937664" cy="722016"/>
              </a:xfrm>
              <a:custGeom>
                <a:avLst/>
                <a:gdLst/>
                <a:ahLst/>
                <a:cxnLst/>
                <a:rect l="l" t="t" r="r" b="b"/>
                <a:pathLst>
                  <a:path w="29302" h="22563" extrusionOk="0">
                    <a:moveTo>
                      <a:pt x="16741" y="3275"/>
                    </a:moveTo>
                    <a:cubicBezTo>
                      <a:pt x="16848" y="3275"/>
                      <a:pt x="16943" y="3334"/>
                      <a:pt x="17003" y="3418"/>
                    </a:cubicBezTo>
                    <a:lnTo>
                      <a:pt x="25980" y="18836"/>
                    </a:lnTo>
                    <a:cubicBezTo>
                      <a:pt x="26004" y="18884"/>
                      <a:pt x="26028" y="18943"/>
                      <a:pt x="26028" y="18991"/>
                    </a:cubicBezTo>
                    <a:cubicBezTo>
                      <a:pt x="26028" y="19158"/>
                      <a:pt x="25885" y="19289"/>
                      <a:pt x="25730" y="19289"/>
                    </a:cubicBezTo>
                    <a:lnTo>
                      <a:pt x="3572" y="19289"/>
                    </a:lnTo>
                    <a:cubicBezTo>
                      <a:pt x="3406" y="19289"/>
                      <a:pt x="3275" y="19158"/>
                      <a:pt x="3275" y="18991"/>
                    </a:cubicBezTo>
                    <a:cubicBezTo>
                      <a:pt x="3275" y="18943"/>
                      <a:pt x="3287" y="18896"/>
                      <a:pt x="3310" y="18848"/>
                    </a:cubicBezTo>
                    <a:lnTo>
                      <a:pt x="12300" y="3418"/>
                    </a:lnTo>
                    <a:cubicBezTo>
                      <a:pt x="12347" y="3334"/>
                      <a:pt x="12454" y="3275"/>
                      <a:pt x="12562" y="3275"/>
                    </a:cubicBezTo>
                    <a:close/>
                    <a:moveTo>
                      <a:pt x="12562" y="1"/>
                    </a:moveTo>
                    <a:cubicBezTo>
                      <a:pt x="11288" y="1"/>
                      <a:pt x="10109" y="679"/>
                      <a:pt x="9466" y="1775"/>
                    </a:cubicBezTo>
                    <a:lnTo>
                      <a:pt x="489" y="17193"/>
                    </a:lnTo>
                    <a:cubicBezTo>
                      <a:pt x="167" y="17741"/>
                      <a:pt x="1" y="18360"/>
                      <a:pt x="1" y="18991"/>
                    </a:cubicBezTo>
                    <a:cubicBezTo>
                      <a:pt x="1" y="20967"/>
                      <a:pt x="1596" y="22563"/>
                      <a:pt x="3572" y="22563"/>
                    </a:cubicBezTo>
                    <a:lnTo>
                      <a:pt x="25730" y="22563"/>
                    </a:lnTo>
                    <a:cubicBezTo>
                      <a:pt x="27694" y="22563"/>
                      <a:pt x="29302" y="20967"/>
                      <a:pt x="29302" y="18991"/>
                    </a:cubicBezTo>
                    <a:cubicBezTo>
                      <a:pt x="29302" y="18360"/>
                      <a:pt x="29135" y="17741"/>
                      <a:pt x="28814" y="17193"/>
                    </a:cubicBezTo>
                    <a:lnTo>
                      <a:pt x="19824" y="1775"/>
                    </a:lnTo>
                    <a:cubicBezTo>
                      <a:pt x="19193" y="679"/>
                      <a:pt x="18003" y="1"/>
                      <a:pt x="167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68;p48">
                <a:extLst>
                  <a:ext uri="{FF2B5EF4-FFF2-40B4-BE49-F238E27FC236}">
                    <a16:creationId xmlns:a16="http://schemas.microsoft.com/office/drawing/2014/main" id="{0D39D9EA-97AB-4250-B5DE-3720DF81E4AD}"/>
                  </a:ext>
                </a:extLst>
              </p:cNvPr>
              <p:cNvSpPr/>
              <p:nvPr/>
            </p:nvSpPr>
            <p:spPr>
              <a:xfrm>
                <a:off x="3267792" y="2547803"/>
                <a:ext cx="972736" cy="757088"/>
              </a:xfrm>
              <a:custGeom>
                <a:avLst/>
                <a:gdLst/>
                <a:ahLst/>
                <a:cxnLst/>
                <a:rect l="l" t="t" r="r" b="b"/>
                <a:pathLst>
                  <a:path w="30398" h="23659" extrusionOk="0">
                    <a:moveTo>
                      <a:pt x="17146" y="4371"/>
                    </a:moveTo>
                    <a:lnTo>
                      <a:pt x="25837" y="19289"/>
                    </a:lnTo>
                    <a:lnTo>
                      <a:pt x="4549" y="19289"/>
                    </a:lnTo>
                    <a:lnTo>
                      <a:pt x="13252" y="4371"/>
                    </a:lnTo>
                    <a:close/>
                    <a:moveTo>
                      <a:pt x="13110" y="3275"/>
                    </a:moveTo>
                    <a:cubicBezTo>
                      <a:pt x="12800" y="3275"/>
                      <a:pt x="12526" y="3442"/>
                      <a:pt x="12383" y="3692"/>
                    </a:cubicBezTo>
                    <a:lnTo>
                      <a:pt x="3382" y="19134"/>
                    </a:lnTo>
                    <a:cubicBezTo>
                      <a:pt x="3311" y="19265"/>
                      <a:pt x="3275" y="19396"/>
                      <a:pt x="3275" y="19539"/>
                    </a:cubicBezTo>
                    <a:cubicBezTo>
                      <a:pt x="3275" y="20003"/>
                      <a:pt x="3656" y="20384"/>
                      <a:pt x="4120" y="20384"/>
                    </a:cubicBezTo>
                    <a:lnTo>
                      <a:pt x="26278" y="20384"/>
                    </a:lnTo>
                    <a:cubicBezTo>
                      <a:pt x="26742" y="20384"/>
                      <a:pt x="27123" y="20003"/>
                      <a:pt x="27123" y="19539"/>
                    </a:cubicBezTo>
                    <a:cubicBezTo>
                      <a:pt x="27123" y="19396"/>
                      <a:pt x="27076" y="19253"/>
                      <a:pt x="27004" y="19110"/>
                    </a:cubicBezTo>
                    <a:lnTo>
                      <a:pt x="18015" y="3692"/>
                    </a:lnTo>
                    <a:cubicBezTo>
                      <a:pt x="17872" y="3442"/>
                      <a:pt x="17586" y="3275"/>
                      <a:pt x="17289" y="3275"/>
                    </a:cubicBezTo>
                    <a:close/>
                    <a:moveTo>
                      <a:pt x="17289" y="1096"/>
                    </a:moveTo>
                    <a:cubicBezTo>
                      <a:pt x="18360" y="1096"/>
                      <a:pt x="19360" y="1668"/>
                      <a:pt x="19908" y="2596"/>
                    </a:cubicBezTo>
                    <a:lnTo>
                      <a:pt x="28885" y="18015"/>
                    </a:lnTo>
                    <a:cubicBezTo>
                      <a:pt x="29159" y="18479"/>
                      <a:pt x="29302" y="19003"/>
                      <a:pt x="29302" y="19539"/>
                    </a:cubicBezTo>
                    <a:cubicBezTo>
                      <a:pt x="29302" y="21206"/>
                      <a:pt x="27945" y="22563"/>
                      <a:pt x="26278" y="22563"/>
                    </a:cubicBezTo>
                    <a:lnTo>
                      <a:pt x="4120" y="22563"/>
                    </a:lnTo>
                    <a:cubicBezTo>
                      <a:pt x="2454" y="22563"/>
                      <a:pt x="1096" y="21206"/>
                      <a:pt x="1096" y="19539"/>
                    </a:cubicBezTo>
                    <a:cubicBezTo>
                      <a:pt x="1096" y="19003"/>
                      <a:pt x="1239" y="18479"/>
                      <a:pt x="1501" y="18015"/>
                    </a:cubicBezTo>
                    <a:lnTo>
                      <a:pt x="10490" y="2596"/>
                    </a:lnTo>
                    <a:cubicBezTo>
                      <a:pt x="11026" y="1668"/>
                      <a:pt x="12038" y="1096"/>
                      <a:pt x="13110" y="1096"/>
                    </a:cubicBezTo>
                    <a:close/>
                    <a:moveTo>
                      <a:pt x="13110" y="1"/>
                    </a:moveTo>
                    <a:cubicBezTo>
                      <a:pt x="11645" y="1"/>
                      <a:pt x="10288" y="787"/>
                      <a:pt x="9550" y="2049"/>
                    </a:cubicBezTo>
                    <a:lnTo>
                      <a:pt x="560" y="17467"/>
                    </a:lnTo>
                    <a:cubicBezTo>
                      <a:pt x="191" y="18086"/>
                      <a:pt x="1" y="18813"/>
                      <a:pt x="1" y="19539"/>
                    </a:cubicBezTo>
                    <a:cubicBezTo>
                      <a:pt x="1" y="21813"/>
                      <a:pt x="1846" y="23659"/>
                      <a:pt x="4120" y="23659"/>
                    </a:cubicBezTo>
                    <a:lnTo>
                      <a:pt x="26278" y="23659"/>
                    </a:lnTo>
                    <a:cubicBezTo>
                      <a:pt x="28552" y="23659"/>
                      <a:pt x="30397" y="21813"/>
                      <a:pt x="30397" y="19539"/>
                    </a:cubicBezTo>
                    <a:cubicBezTo>
                      <a:pt x="30397" y="18813"/>
                      <a:pt x="30195" y="18098"/>
                      <a:pt x="29838" y="17467"/>
                    </a:cubicBezTo>
                    <a:lnTo>
                      <a:pt x="20849" y="2049"/>
                    </a:lnTo>
                    <a:cubicBezTo>
                      <a:pt x="20110" y="787"/>
                      <a:pt x="18753" y="1"/>
                      <a:pt x="172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69;p48">
                <a:extLst>
                  <a:ext uri="{FF2B5EF4-FFF2-40B4-BE49-F238E27FC236}">
                    <a16:creationId xmlns:a16="http://schemas.microsoft.com/office/drawing/2014/main" id="{BF3847D1-F338-4417-B405-C70AFBE21773}"/>
                  </a:ext>
                </a:extLst>
              </p:cNvPr>
              <p:cNvSpPr/>
              <p:nvPr/>
            </p:nvSpPr>
            <p:spPr>
              <a:xfrm>
                <a:off x="3701774" y="2107773"/>
                <a:ext cx="104800" cy="617248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19289" extrusionOk="0">
                    <a:moveTo>
                      <a:pt x="1631" y="0"/>
                    </a:moveTo>
                    <a:cubicBezTo>
                      <a:pt x="726" y="0"/>
                      <a:pt x="0" y="738"/>
                      <a:pt x="0" y="1643"/>
                    </a:cubicBezTo>
                    <a:lnTo>
                      <a:pt x="0" y="17657"/>
                    </a:lnTo>
                    <a:cubicBezTo>
                      <a:pt x="0" y="18562"/>
                      <a:pt x="726" y="19288"/>
                      <a:pt x="1631" y="19288"/>
                    </a:cubicBezTo>
                    <a:cubicBezTo>
                      <a:pt x="2536" y="19288"/>
                      <a:pt x="3274" y="18562"/>
                      <a:pt x="3274" y="17657"/>
                    </a:cubicBezTo>
                    <a:lnTo>
                      <a:pt x="3274" y="1643"/>
                    </a:lnTo>
                    <a:cubicBezTo>
                      <a:pt x="3274" y="738"/>
                      <a:pt x="2536" y="0"/>
                      <a:pt x="16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70;p48">
                <a:extLst>
                  <a:ext uri="{FF2B5EF4-FFF2-40B4-BE49-F238E27FC236}">
                    <a16:creationId xmlns:a16="http://schemas.microsoft.com/office/drawing/2014/main" id="{97FE2FFD-2298-45C4-A191-824CCF57F0A3}"/>
                  </a:ext>
                </a:extLst>
              </p:cNvPr>
              <p:cNvSpPr/>
              <p:nvPr/>
            </p:nvSpPr>
            <p:spPr>
              <a:xfrm>
                <a:off x="3684238" y="2090237"/>
                <a:ext cx="139840" cy="652320"/>
              </a:xfrm>
              <a:custGeom>
                <a:avLst/>
                <a:gdLst/>
                <a:ahLst/>
                <a:cxnLst/>
                <a:rect l="l" t="t" r="r" b="b"/>
                <a:pathLst>
                  <a:path w="4370" h="20385" extrusionOk="0">
                    <a:moveTo>
                      <a:pt x="2179" y="1096"/>
                    </a:moveTo>
                    <a:cubicBezTo>
                      <a:pt x="2786" y="1096"/>
                      <a:pt x="3275" y="1584"/>
                      <a:pt x="3275" y="2191"/>
                    </a:cubicBezTo>
                    <a:lnTo>
                      <a:pt x="3275" y="18205"/>
                    </a:lnTo>
                    <a:cubicBezTo>
                      <a:pt x="3275" y="18800"/>
                      <a:pt x="2786" y="19289"/>
                      <a:pt x="2179" y="19289"/>
                    </a:cubicBezTo>
                    <a:cubicBezTo>
                      <a:pt x="1584" y="19289"/>
                      <a:pt x="1096" y="18800"/>
                      <a:pt x="1096" y="18205"/>
                    </a:cubicBezTo>
                    <a:lnTo>
                      <a:pt x="1096" y="2191"/>
                    </a:lnTo>
                    <a:cubicBezTo>
                      <a:pt x="1096" y="1584"/>
                      <a:pt x="1584" y="1096"/>
                      <a:pt x="2179" y="1096"/>
                    </a:cubicBezTo>
                    <a:close/>
                    <a:moveTo>
                      <a:pt x="2179" y="1"/>
                    </a:moveTo>
                    <a:cubicBezTo>
                      <a:pt x="977" y="1"/>
                      <a:pt x="0" y="989"/>
                      <a:pt x="0" y="2191"/>
                    </a:cubicBezTo>
                    <a:lnTo>
                      <a:pt x="0" y="18205"/>
                    </a:lnTo>
                    <a:cubicBezTo>
                      <a:pt x="0" y="19408"/>
                      <a:pt x="977" y="20384"/>
                      <a:pt x="2179" y="20384"/>
                    </a:cubicBezTo>
                    <a:cubicBezTo>
                      <a:pt x="3394" y="20384"/>
                      <a:pt x="4370" y="19408"/>
                      <a:pt x="4370" y="18205"/>
                    </a:cubicBezTo>
                    <a:lnTo>
                      <a:pt x="4370" y="2191"/>
                    </a:lnTo>
                    <a:cubicBezTo>
                      <a:pt x="4370" y="989"/>
                      <a:pt x="3394" y="1"/>
                      <a:pt x="21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71;p48">
                <a:extLst>
                  <a:ext uri="{FF2B5EF4-FFF2-40B4-BE49-F238E27FC236}">
                    <a16:creationId xmlns:a16="http://schemas.microsoft.com/office/drawing/2014/main" id="{19DA0A38-1139-461F-9D13-1CD92735F121}"/>
                  </a:ext>
                </a:extLst>
              </p:cNvPr>
              <p:cNvSpPr/>
              <p:nvPr/>
            </p:nvSpPr>
            <p:spPr>
              <a:xfrm>
                <a:off x="3536015" y="3120409"/>
                <a:ext cx="155104" cy="200800"/>
              </a:xfrm>
              <a:custGeom>
                <a:avLst/>
                <a:gdLst/>
                <a:ahLst/>
                <a:cxnLst/>
                <a:rect l="l" t="t" r="r" b="b"/>
                <a:pathLst>
                  <a:path w="4847" h="6275" extrusionOk="0">
                    <a:moveTo>
                      <a:pt x="3525" y="1"/>
                    </a:moveTo>
                    <a:cubicBezTo>
                      <a:pt x="3102" y="1"/>
                      <a:pt x="1203" y="85"/>
                      <a:pt x="644" y="1574"/>
                    </a:cubicBezTo>
                    <a:cubicBezTo>
                      <a:pt x="1" y="3252"/>
                      <a:pt x="1644" y="5205"/>
                      <a:pt x="2644" y="6003"/>
                    </a:cubicBezTo>
                    <a:cubicBezTo>
                      <a:pt x="2891" y="6200"/>
                      <a:pt x="3151" y="6274"/>
                      <a:pt x="3402" y="6274"/>
                    </a:cubicBezTo>
                    <a:cubicBezTo>
                      <a:pt x="4165" y="6274"/>
                      <a:pt x="4847" y="5586"/>
                      <a:pt x="4847" y="5586"/>
                    </a:cubicBezTo>
                    <a:lnTo>
                      <a:pt x="3608" y="2"/>
                    </a:lnTo>
                    <a:cubicBezTo>
                      <a:pt x="3608" y="2"/>
                      <a:pt x="3579" y="1"/>
                      <a:pt x="35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72;p48">
                <a:extLst>
                  <a:ext uri="{FF2B5EF4-FFF2-40B4-BE49-F238E27FC236}">
                    <a16:creationId xmlns:a16="http://schemas.microsoft.com/office/drawing/2014/main" id="{5444B00C-9E33-4C80-982B-B1F2FCED29BE}"/>
                  </a:ext>
                </a:extLst>
              </p:cNvPr>
              <p:cNvSpPr/>
              <p:nvPr/>
            </p:nvSpPr>
            <p:spPr>
              <a:xfrm>
                <a:off x="3515823" y="3102937"/>
                <a:ext cx="193600" cy="235872"/>
              </a:xfrm>
              <a:custGeom>
                <a:avLst/>
                <a:gdLst/>
                <a:ahLst/>
                <a:cxnLst/>
                <a:rect l="l" t="t" r="r" b="b"/>
                <a:pathLst>
                  <a:path w="6050" h="7371" extrusionOk="0">
                    <a:moveTo>
                      <a:pt x="3811" y="1108"/>
                    </a:moveTo>
                    <a:lnTo>
                      <a:pt x="4870" y="5930"/>
                    </a:lnTo>
                    <a:cubicBezTo>
                      <a:pt x="4656" y="6096"/>
                      <a:pt x="4335" y="6275"/>
                      <a:pt x="4037" y="6275"/>
                    </a:cubicBezTo>
                    <a:cubicBezTo>
                      <a:pt x="3882" y="6275"/>
                      <a:pt x="3739" y="6227"/>
                      <a:pt x="3608" y="6120"/>
                    </a:cubicBezTo>
                    <a:cubicBezTo>
                      <a:pt x="2644" y="5346"/>
                      <a:pt x="1287" y="3620"/>
                      <a:pt x="1775" y="2310"/>
                    </a:cubicBezTo>
                    <a:cubicBezTo>
                      <a:pt x="2132" y="1393"/>
                      <a:pt x="3215" y="1167"/>
                      <a:pt x="3811" y="1108"/>
                    </a:cubicBezTo>
                    <a:close/>
                    <a:moveTo>
                      <a:pt x="4144" y="0"/>
                    </a:moveTo>
                    <a:cubicBezTo>
                      <a:pt x="2858" y="0"/>
                      <a:pt x="1299" y="512"/>
                      <a:pt x="763" y="1929"/>
                    </a:cubicBezTo>
                    <a:cubicBezTo>
                      <a:pt x="1" y="3929"/>
                      <a:pt x="1846" y="6108"/>
                      <a:pt x="2930" y="6977"/>
                    </a:cubicBezTo>
                    <a:cubicBezTo>
                      <a:pt x="3251" y="7239"/>
                      <a:pt x="3632" y="7370"/>
                      <a:pt x="4037" y="7370"/>
                    </a:cubicBezTo>
                    <a:cubicBezTo>
                      <a:pt x="5001" y="7370"/>
                      <a:pt x="5787" y="6608"/>
                      <a:pt x="5871" y="6525"/>
                    </a:cubicBezTo>
                    <a:cubicBezTo>
                      <a:pt x="6002" y="6394"/>
                      <a:pt x="6049" y="6203"/>
                      <a:pt x="6013" y="6013"/>
                    </a:cubicBezTo>
                    <a:lnTo>
                      <a:pt x="4775" y="429"/>
                    </a:lnTo>
                    <a:cubicBezTo>
                      <a:pt x="4716" y="191"/>
                      <a:pt x="4513" y="24"/>
                      <a:pt x="42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73;p48">
                <a:extLst>
                  <a:ext uri="{FF2B5EF4-FFF2-40B4-BE49-F238E27FC236}">
                    <a16:creationId xmlns:a16="http://schemas.microsoft.com/office/drawing/2014/main" id="{10487585-BCF9-46F2-BFC9-74EB6C2C7767}"/>
                  </a:ext>
                </a:extLst>
              </p:cNvPr>
              <p:cNvSpPr/>
              <p:nvPr/>
            </p:nvSpPr>
            <p:spPr>
              <a:xfrm>
                <a:off x="3613359" y="3093913"/>
                <a:ext cx="180768" cy="217280"/>
              </a:xfrm>
              <a:custGeom>
                <a:avLst/>
                <a:gdLst/>
                <a:ahLst/>
                <a:cxnLst/>
                <a:rect l="l" t="t" r="r" b="b"/>
                <a:pathLst>
                  <a:path w="5649" h="6790" extrusionOk="0">
                    <a:moveTo>
                      <a:pt x="2665" y="1"/>
                    </a:moveTo>
                    <a:cubicBezTo>
                      <a:pt x="2599" y="1"/>
                      <a:pt x="2532" y="3"/>
                      <a:pt x="2465" y="8"/>
                    </a:cubicBezTo>
                    <a:lnTo>
                      <a:pt x="2132" y="32"/>
                    </a:lnTo>
                    <a:cubicBezTo>
                      <a:pt x="1" y="306"/>
                      <a:pt x="1132" y="5819"/>
                      <a:pt x="2680" y="6593"/>
                    </a:cubicBezTo>
                    <a:cubicBezTo>
                      <a:pt x="2692" y="6593"/>
                      <a:pt x="2715" y="6605"/>
                      <a:pt x="2727" y="6605"/>
                    </a:cubicBezTo>
                    <a:cubicBezTo>
                      <a:pt x="2993" y="6731"/>
                      <a:pt x="3264" y="6789"/>
                      <a:pt x="3528" y="6789"/>
                    </a:cubicBezTo>
                    <a:cubicBezTo>
                      <a:pt x="4652" y="6789"/>
                      <a:pt x="5648" y="5743"/>
                      <a:pt x="5513" y="4509"/>
                    </a:cubicBezTo>
                    <a:lnTo>
                      <a:pt x="5287" y="2366"/>
                    </a:lnTo>
                    <a:cubicBezTo>
                      <a:pt x="5140" y="1016"/>
                      <a:pt x="3998" y="1"/>
                      <a:pt x="26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74;p48">
                <a:extLst>
                  <a:ext uri="{FF2B5EF4-FFF2-40B4-BE49-F238E27FC236}">
                    <a16:creationId xmlns:a16="http://schemas.microsoft.com/office/drawing/2014/main" id="{7A3E2688-97D5-49BB-B03A-7F7752F24EFF}"/>
                  </a:ext>
                </a:extLst>
              </p:cNvPr>
              <p:cNvSpPr/>
              <p:nvPr/>
            </p:nvSpPr>
            <p:spPr>
              <a:xfrm>
                <a:off x="3616430" y="3076633"/>
                <a:ext cx="193568" cy="252256"/>
              </a:xfrm>
              <a:custGeom>
                <a:avLst/>
                <a:gdLst/>
                <a:ahLst/>
                <a:cxnLst/>
                <a:rect l="l" t="t" r="r" b="b"/>
                <a:pathLst>
                  <a:path w="6049" h="7883" extrusionOk="0">
                    <a:moveTo>
                      <a:pt x="2562" y="1090"/>
                    </a:moveTo>
                    <a:cubicBezTo>
                      <a:pt x="3636" y="1090"/>
                      <a:pt x="4530" y="1898"/>
                      <a:pt x="4643" y="2965"/>
                    </a:cubicBezTo>
                    <a:lnTo>
                      <a:pt x="4882" y="5109"/>
                    </a:lnTo>
                    <a:cubicBezTo>
                      <a:pt x="4929" y="5537"/>
                      <a:pt x="4786" y="5954"/>
                      <a:pt x="4489" y="6287"/>
                    </a:cubicBezTo>
                    <a:cubicBezTo>
                      <a:pt x="4208" y="6608"/>
                      <a:pt x="3819" y="6783"/>
                      <a:pt x="3428" y="6783"/>
                    </a:cubicBezTo>
                    <a:cubicBezTo>
                      <a:pt x="3238" y="6783"/>
                      <a:pt x="3048" y="6742"/>
                      <a:pt x="2869" y="6656"/>
                    </a:cubicBezTo>
                    <a:cubicBezTo>
                      <a:pt x="2858" y="6656"/>
                      <a:pt x="2858" y="6656"/>
                      <a:pt x="2846" y="6644"/>
                    </a:cubicBezTo>
                    <a:lnTo>
                      <a:pt x="2834" y="6644"/>
                    </a:lnTo>
                    <a:cubicBezTo>
                      <a:pt x="1929" y="6192"/>
                      <a:pt x="1226" y="3442"/>
                      <a:pt x="1453" y="2061"/>
                    </a:cubicBezTo>
                    <a:cubicBezTo>
                      <a:pt x="1560" y="1489"/>
                      <a:pt x="1774" y="1168"/>
                      <a:pt x="2096" y="1120"/>
                    </a:cubicBezTo>
                    <a:lnTo>
                      <a:pt x="2405" y="1096"/>
                    </a:lnTo>
                    <a:cubicBezTo>
                      <a:pt x="2458" y="1092"/>
                      <a:pt x="2510" y="1090"/>
                      <a:pt x="2562" y="1090"/>
                    </a:cubicBezTo>
                    <a:close/>
                    <a:moveTo>
                      <a:pt x="2560" y="1"/>
                    </a:moveTo>
                    <a:cubicBezTo>
                      <a:pt x="2488" y="1"/>
                      <a:pt x="2405" y="1"/>
                      <a:pt x="2322" y="13"/>
                    </a:cubicBezTo>
                    <a:lnTo>
                      <a:pt x="2000" y="37"/>
                    </a:lnTo>
                    <a:lnTo>
                      <a:pt x="1965" y="37"/>
                    </a:lnTo>
                    <a:cubicBezTo>
                      <a:pt x="1488" y="96"/>
                      <a:pt x="631" y="417"/>
                      <a:pt x="381" y="1882"/>
                    </a:cubicBezTo>
                    <a:cubicBezTo>
                      <a:pt x="0" y="4132"/>
                      <a:pt x="1155" y="7025"/>
                      <a:pt x="2346" y="7621"/>
                    </a:cubicBezTo>
                    <a:lnTo>
                      <a:pt x="2357" y="7621"/>
                    </a:lnTo>
                    <a:cubicBezTo>
                      <a:pt x="2369" y="7633"/>
                      <a:pt x="2393" y="7645"/>
                      <a:pt x="2405" y="7645"/>
                    </a:cubicBezTo>
                    <a:cubicBezTo>
                      <a:pt x="2727" y="7799"/>
                      <a:pt x="3072" y="7883"/>
                      <a:pt x="3429" y="7883"/>
                    </a:cubicBezTo>
                    <a:cubicBezTo>
                      <a:pt x="4132" y="7883"/>
                      <a:pt x="4810" y="7561"/>
                      <a:pt x="5310" y="7014"/>
                    </a:cubicBezTo>
                    <a:cubicBezTo>
                      <a:pt x="5798" y="6466"/>
                      <a:pt x="6048" y="5728"/>
                      <a:pt x="5965" y="4989"/>
                    </a:cubicBezTo>
                    <a:lnTo>
                      <a:pt x="5739" y="2846"/>
                    </a:lnTo>
                    <a:cubicBezTo>
                      <a:pt x="5560" y="1227"/>
                      <a:pt x="4203" y="1"/>
                      <a:pt x="25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5;p48">
                <a:extLst>
                  <a:ext uri="{FF2B5EF4-FFF2-40B4-BE49-F238E27FC236}">
                    <a16:creationId xmlns:a16="http://schemas.microsoft.com/office/drawing/2014/main" id="{89CD4476-A574-4726-B860-A8586A9F4BB5}"/>
                  </a:ext>
                </a:extLst>
              </p:cNvPr>
              <p:cNvSpPr/>
              <p:nvPr/>
            </p:nvSpPr>
            <p:spPr>
              <a:xfrm>
                <a:off x="3717038" y="3074553"/>
                <a:ext cx="180768" cy="230368"/>
              </a:xfrm>
              <a:custGeom>
                <a:avLst/>
                <a:gdLst/>
                <a:ahLst/>
                <a:cxnLst/>
                <a:rect l="l" t="t" r="r" b="b"/>
                <a:pathLst>
                  <a:path w="5649" h="7199" extrusionOk="0">
                    <a:moveTo>
                      <a:pt x="2776" y="1"/>
                    </a:moveTo>
                    <a:cubicBezTo>
                      <a:pt x="2740" y="1"/>
                      <a:pt x="2703" y="2"/>
                      <a:pt x="2666" y="6"/>
                    </a:cubicBezTo>
                    <a:cubicBezTo>
                      <a:pt x="1" y="267"/>
                      <a:pt x="365" y="7198"/>
                      <a:pt x="2995" y="7198"/>
                    </a:cubicBezTo>
                    <a:cubicBezTo>
                      <a:pt x="3008" y="7198"/>
                      <a:pt x="3022" y="7198"/>
                      <a:pt x="3035" y="7198"/>
                    </a:cubicBezTo>
                    <a:cubicBezTo>
                      <a:pt x="5648" y="7116"/>
                      <a:pt x="5010" y="1"/>
                      <a:pt x="27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76;p48">
                <a:extLst>
                  <a:ext uri="{FF2B5EF4-FFF2-40B4-BE49-F238E27FC236}">
                    <a16:creationId xmlns:a16="http://schemas.microsoft.com/office/drawing/2014/main" id="{09BB77E3-12E9-4574-9AEF-D459A44CD0E3}"/>
                  </a:ext>
                </a:extLst>
              </p:cNvPr>
              <p:cNvSpPr/>
              <p:nvPr/>
            </p:nvSpPr>
            <p:spPr>
              <a:xfrm>
                <a:off x="3722318" y="3056825"/>
                <a:ext cx="165024" cy="265600"/>
              </a:xfrm>
              <a:custGeom>
                <a:avLst/>
                <a:gdLst/>
                <a:ahLst/>
                <a:cxnLst/>
                <a:rect l="l" t="t" r="r" b="b"/>
                <a:pathLst>
                  <a:path w="5157" h="8300" extrusionOk="0">
                    <a:moveTo>
                      <a:pt x="2608" y="1096"/>
                    </a:moveTo>
                    <a:cubicBezTo>
                      <a:pt x="3251" y="1096"/>
                      <a:pt x="4001" y="2549"/>
                      <a:pt x="4025" y="4501"/>
                    </a:cubicBezTo>
                    <a:cubicBezTo>
                      <a:pt x="4049" y="5823"/>
                      <a:pt x="3692" y="7180"/>
                      <a:pt x="2858" y="7204"/>
                    </a:cubicBezTo>
                    <a:lnTo>
                      <a:pt x="2823" y="7204"/>
                    </a:lnTo>
                    <a:cubicBezTo>
                      <a:pt x="1882" y="7204"/>
                      <a:pt x="1299" y="5668"/>
                      <a:pt x="1227" y="4227"/>
                    </a:cubicBezTo>
                    <a:cubicBezTo>
                      <a:pt x="1156" y="2787"/>
                      <a:pt x="1596" y="1191"/>
                      <a:pt x="2561" y="1096"/>
                    </a:cubicBezTo>
                    <a:close/>
                    <a:moveTo>
                      <a:pt x="2608" y="1"/>
                    </a:moveTo>
                    <a:cubicBezTo>
                      <a:pt x="2561" y="1"/>
                      <a:pt x="2501" y="13"/>
                      <a:pt x="2454" y="13"/>
                    </a:cubicBezTo>
                    <a:cubicBezTo>
                      <a:pt x="1204" y="132"/>
                      <a:pt x="1" y="1501"/>
                      <a:pt x="144" y="4275"/>
                    </a:cubicBezTo>
                    <a:cubicBezTo>
                      <a:pt x="227" y="6216"/>
                      <a:pt x="1108" y="8287"/>
                      <a:pt x="2823" y="8299"/>
                    </a:cubicBezTo>
                    <a:cubicBezTo>
                      <a:pt x="2847" y="8299"/>
                      <a:pt x="2870" y="8287"/>
                      <a:pt x="2882" y="8287"/>
                    </a:cubicBezTo>
                    <a:cubicBezTo>
                      <a:pt x="4275" y="8252"/>
                      <a:pt x="5156" y="6751"/>
                      <a:pt x="5121" y="4489"/>
                    </a:cubicBezTo>
                    <a:cubicBezTo>
                      <a:pt x="5085" y="2310"/>
                      <a:pt x="4204" y="1"/>
                      <a:pt x="26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77;p48">
                <a:extLst>
                  <a:ext uri="{FF2B5EF4-FFF2-40B4-BE49-F238E27FC236}">
                    <a16:creationId xmlns:a16="http://schemas.microsoft.com/office/drawing/2014/main" id="{0E5A72AD-FD74-4C68-A4D4-D3203A5BE663}"/>
                  </a:ext>
                </a:extLst>
              </p:cNvPr>
              <p:cNvSpPr/>
              <p:nvPr/>
            </p:nvSpPr>
            <p:spPr>
              <a:xfrm>
                <a:off x="3838926" y="3076249"/>
                <a:ext cx="138432" cy="211232"/>
              </a:xfrm>
              <a:custGeom>
                <a:avLst/>
                <a:gdLst/>
                <a:ahLst/>
                <a:cxnLst/>
                <a:rect l="l" t="t" r="r" b="b"/>
                <a:pathLst>
                  <a:path w="4326" h="6601" extrusionOk="0">
                    <a:moveTo>
                      <a:pt x="2239" y="1"/>
                    </a:moveTo>
                    <a:cubicBezTo>
                      <a:pt x="131" y="1"/>
                      <a:pt x="0" y="5823"/>
                      <a:pt x="1953" y="6549"/>
                    </a:cubicBezTo>
                    <a:cubicBezTo>
                      <a:pt x="2046" y="6584"/>
                      <a:pt x="2136" y="6600"/>
                      <a:pt x="2223" y="6600"/>
                    </a:cubicBezTo>
                    <a:cubicBezTo>
                      <a:pt x="3960" y="6600"/>
                      <a:pt x="4325" y="1"/>
                      <a:pt x="22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578;p48">
                <a:extLst>
                  <a:ext uri="{FF2B5EF4-FFF2-40B4-BE49-F238E27FC236}">
                    <a16:creationId xmlns:a16="http://schemas.microsoft.com/office/drawing/2014/main" id="{05030861-2ED6-41BB-9A33-A0CABA85236B}"/>
                  </a:ext>
                </a:extLst>
              </p:cNvPr>
              <p:cNvSpPr/>
              <p:nvPr/>
            </p:nvSpPr>
            <p:spPr>
              <a:xfrm>
                <a:off x="3831694" y="3059129"/>
                <a:ext cx="151648" cy="245760"/>
              </a:xfrm>
              <a:custGeom>
                <a:avLst/>
                <a:gdLst/>
                <a:ahLst/>
                <a:cxnLst/>
                <a:rect l="l" t="t" r="r" b="b"/>
                <a:pathLst>
                  <a:path w="4739" h="7680" extrusionOk="0">
                    <a:moveTo>
                      <a:pt x="2465" y="1084"/>
                    </a:moveTo>
                    <a:cubicBezTo>
                      <a:pt x="2536" y="1084"/>
                      <a:pt x="2727" y="1084"/>
                      <a:pt x="2929" y="1453"/>
                    </a:cubicBezTo>
                    <a:cubicBezTo>
                      <a:pt x="3536" y="2500"/>
                      <a:pt x="3477" y="5096"/>
                      <a:pt x="2810" y="6239"/>
                    </a:cubicBezTo>
                    <a:cubicBezTo>
                      <a:pt x="2691" y="6453"/>
                      <a:pt x="2548" y="6584"/>
                      <a:pt x="2453" y="6584"/>
                    </a:cubicBezTo>
                    <a:cubicBezTo>
                      <a:pt x="2429" y="6584"/>
                      <a:pt x="2405" y="6584"/>
                      <a:pt x="2369" y="6572"/>
                    </a:cubicBezTo>
                    <a:cubicBezTo>
                      <a:pt x="1584" y="6275"/>
                      <a:pt x="1131" y="4405"/>
                      <a:pt x="1441" y="2703"/>
                    </a:cubicBezTo>
                    <a:cubicBezTo>
                      <a:pt x="1572" y="1965"/>
                      <a:pt x="1917" y="1084"/>
                      <a:pt x="2465" y="1084"/>
                    </a:cubicBezTo>
                    <a:close/>
                    <a:moveTo>
                      <a:pt x="2465" y="0"/>
                    </a:moveTo>
                    <a:cubicBezTo>
                      <a:pt x="1429" y="0"/>
                      <a:pt x="643" y="941"/>
                      <a:pt x="357" y="2512"/>
                    </a:cubicBezTo>
                    <a:cubicBezTo>
                      <a:pt x="0" y="4524"/>
                      <a:pt x="512" y="7049"/>
                      <a:pt x="1988" y="7596"/>
                    </a:cubicBezTo>
                    <a:cubicBezTo>
                      <a:pt x="2143" y="7656"/>
                      <a:pt x="2298" y="7680"/>
                      <a:pt x="2453" y="7680"/>
                    </a:cubicBezTo>
                    <a:cubicBezTo>
                      <a:pt x="2810" y="7680"/>
                      <a:pt x="3334" y="7525"/>
                      <a:pt x="3762" y="6787"/>
                    </a:cubicBezTo>
                    <a:cubicBezTo>
                      <a:pt x="4536" y="5441"/>
                      <a:pt x="4739" y="2405"/>
                      <a:pt x="3882" y="905"/>
                    </a:cubicBezTo>
                    <a:cubicBezTo>
                      <a:pt x="3441" y="155"/>
                      <a:pt x="2869" y="0"/>
                      <a:pt x="24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579;p48">
                <a:extLst>
                  <a:ext uri="{FF2B5EF4-FFF2-40B4-BE49-F238E27FC236}">
                    <a16:creationId xmlns:a16="http://schemas.microsoft.com/office/drawing/2014/main" id="{A4B0DBF5-3941-4FD4-9DA1-43D019607F1A}"/>
                  </a:ext>
                </a:extLst>
              </p:cNvPr>
              <p:cNvSpPr/>
              <p:nvPr/>
            </p:nvSpPr>
            <p:spPr>
              <a:xfrm>
                <a:off x="3783662" y="3203161"/>
                <a:ext cx="343200" cy="474336"/>
              </a:xfrm>
              <a:custGeom>
                <a:avLst/>
                <a:gdLst/>
                <a:ahLst/>
                <a:cxnLst/>
                <a:rect l="l" t="t" r="r" b="b"/>
                <a:pathLst>
                  <a:path w="10725" h="14823" extrusionOk="0">
                    <a:moveTo>
                      <a:pt x="3112" y="0"/>
                    </a:moveTo>
                    <a:cubicBezTo>
                      <a:pt x="2129" y="0"/>
                      <a:pt x="1363" y="129"/>
                      <a:pt x="1084" y="357"/>
                    </a:cubicBezTo>
                    <a:cubicBezTo>
                      <a:pt x="1" y="1238"/>
                      <a:pt x="1775" y="2940"/>
                      <a:pt x="4906" y="3357"/>
                    </a:cubicBezTo>
                    <a:cubicBezTo>
                      <a:pt x="4906" y="3357"/>
                      <a:pt x="60" y="5477"/>
                      <a:pt x="1358" y="11751"/>
                    </a:cubicBezTo>
                    <a:lnTo>
                      <a:pt x="7442" y="14823"/>
                    </a:lnTo>
                    <a:lnTo>
                      <a:pt x="7347" y="11465"/>
                    </a:lnTo>
                    <a:cubicBezTo>
                      <a:pt x="7347" y="11465"/>
                      <a:pt x="10371" y="8132"/>
                      <a:pt x="10574" y="4107"/>
                    </a:cubicBezTo>
                    <a:cubicBezTo>
                      <a:pt x="10724" y="1108"/>
                      <a:pt x="5988" y="0"/>
                      <a:pt x="31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580;p48">
                <a:extLst>
                  <a:ext uri="{FF2B5EF4-FFF2-40B4-BE49-F238E27FC236}">
                    <a16:creationId xmlns:a16="http://schemas.microsoft.com/office/drawing/2014/main" id="{7730D7F7-AB95-4BA4-9C16-6A2EFDE37BEF}"/>
                  </a:ext>
                </a:extLst>
              </p:cNvPr>
              <p:cNvSpPr/>
              <p:nvPr/>
            </p:nvSpPr>
            <p:spPr>
              <a:xfrm>
                <a:off x="3787470" y="3185593"/>
                <a:ext cx="353600" cy="509440"/>
              </a:xfrm>
              <a:custGeom>
                <a:avLst/>
                <a:gdLst/>
                <a:ahLst/>
                <a:cxnLst/>
                <a:rect l="l" t="t" r="r" b="b"/>
                <a:pathLst>
                  <a:path w="11050" h="15920" extrusionOk="0">
                    <a:moveTo>
                      <a:pt x="2999" y="0"/>
                    </a:moveTo>
                    <a:cubicBezTo>
                      <a:pt x="1904" y="0"/>
                      <a:pt x="1012" y="159"/>
                      <a:pt x="620" y="477"/>
                    </a:cubicBezTo>
                    <a:cubicBezTo>
                      <a:pt x="180" y="846"/>
                      <a:pt x="1" y="1358"/>
                      <a:pt x="156" y="1894"/>
                    </a:cubicBezTo>
                    <a:cubicBezTo>
                      <a:pt x="430" y="2847"/>
                      <a:pt x="1668" y="3704"/>
                      <a:pt x="3359" y="4168"/>
                    </a:cubicBezTo>
                    <a:cubicBezTo>
                      <a:pt x="2966" y="4478"/>
                      <a:pt x="2525" y="4883"/>
                      <a:pt x="2108" y="5406"/>
                    </a:cubicBezTo>
                    <a:cubicBezTo>
                      <a:pt x="1073" y="6692"/>
                      <a:pt x="1" y="8954"/>
                      <a:pt x="703" y="12407"/>
                    </a:cubicBezTo>
                    <a:cubicBezTo>
                      <a:pt x="766" y="12668"/>
                      <a:pt x="993" y="12847"/>
                      <a:pt x="1249" y="12847"/>
                    </a:cubicBezTo>
                    <a:cubicBezTo>
                      <a:pt x="1285" y="12847"/>
                      <a:pt x="1322" y="12843"/>
                      <a:pt x="1358" y="12836"/>
                    </a:cubicBezTo>
                    <a:cubicBezTo>
                      <a:pt x="1644" y="12776"/>
                      <a:pt x="1835" y="12479"/>
                      <a:pt x="1775" y="12193"/>
                    </a:cubicBezTo>
                    <a:cubicBezTo>
                      <a:pt x="596" y="6442"/>
                      <a:pt x="4835" y="4490"/>
                      <a:pt x="5013" y="4406"/>
                    </a:cubicBezTo>
                    <a:cubicBezTo>
                      <a:pt x="5240" y="4311"/>
                      <a:pt x="5371" y="4073"/>
                      <a:pt x="5335" y="3823"/>
                    </a:cubicBezTo>
                    <a:cubicBezTo>
                      <a:pt x="5299" y="3585"/>
                      <a:pt x="5109" y="3394"/>
                      <a:pt x="4859" y="3359"/>
                    </a:cubicBezTo>
                    <a:cubicBezTo>
                      <a:pt x="2632" y="3073"/>
                      <a:pt x="1358" y="2132"/>
                      <a:pt x="1203" y="1596"/>
                    </a:cubicBezTo>
                    <a:cubicBezTo>
                      <a:pt x="1180" y="1513"/>
                      <a:pt x="1180" y="1442"/>
                      <a:pt x="1311" y="1323"/>
                    </a:cubicBezTo>
                    <a:cubicBezTo>
                      <a:pt x="1488" y="1189"/>
                      <a:pt x="2107" y="1097"/>
                      <a:pt x="2944" y="1097"/>
                    </a:cubicBezTo>
                    <a:cubicBezTo>
                      <a:pt x="4417" y="1097"/>
                      <a:pt x="6563" y="1381"/>
                      <a:pt x="8157" y="2216"/>
                    </a:cubicBezTo>
                    <a:cubicBezTo>
                      <a:pt x="9371" y="2858"/>
                      <a:pt x="9955" y="3668"/>
                      <a:pt x="9907" y="4632"/>
                    </a:cubicBezTo>
                    <a:cubicBezTo>
                      <a:pt x="9716" y="8407"/>
                      <a:pt x="6847" y="11610"/>
                      <a:pt x="6823" y="11645"/>
                    </a:cubicBezTo>
                    <a:cubicBezTo>
                      <a:pt x="6728" y="11752"/>
                      <a:pt x="6680" y="11883"/>
                      <a:pt x="6680" y="12026"/>
                    </a:cubicBezTo>
                    <a:lnTo>
                      <a:pt x="6776" y="15384"/>
                    </a:lnTo>
                    <a:cubicBezTo>
                      <a:pt x="6776" y="15681"/>
                      <a:pt x="7026" y="15920"/>
                      <a:pt x="7311" y="15920"/>
                    </a:cubicBezTo>
                    <a:lnTo>
                      <a:pt x="7335" y="15920"/>
                    </a:lnTo>
                    <a:cubicBezTo>
                      <a:pt x="7633" y="15908"/>
                      <a:pt x="7871" y="15658"/>
                      <a:pt x="7859" y="15360"/>
                    </a:cubicBezTo>
                    <a:lnTo>
                      <a:pt x="7776" y="12205"/>
                    </a:lnTo>
                    <a:cubicBezTo>
                      <a:pt x="8407" y="11455"/>
                      <a:pt x="10812" y="8383"/>
                      <a:pt x="11002" y="4680"/>
                    </a:cubicBezTo>
                    <a:cubicBezTo>
                      <a:pt x="11050" y="3680"/>
                      <a:pt x="10669" y="2275"/>
                      <a:pt x="8562" y="1203"/>
                    </a:cubicBezTo>
                    <a:cubicBezTo>
                      <a:pt x="6985" y="400"/>
                      <a:pt x="4736" y="0"/>
                      <a:pt x="29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581;p48">
                <a:extLst>
                  <a:ext uri="{FF2B5EF4-FFF2-40B4-BE49-F238E27FC236}">
                    <a16:creationId xmlns:a16="http://schemas.microsoft.com/office/drawing/2014/main" id="{D69D8584-3C31-4DB9-9094-B8CF4C2C04F0}"/>
                  </a:ext>
                </a:extLst>
              </p:cNvPr>
              <p:cNvSpPr/>
              <p:nvPr/>
            </p:nvSpPr>
            <p:spPr>
              <a:xfrm>
                <a:off x="3664046" y="3568727"/>
                <a:ext cx="649248" cy="802976"/>
              </a:xfrm>
              <a:custGeom>
                <a:avLst/>
                <a:gdLst/>
                <a:ahLst/>
                <a:cxnLst/>
                <a:rect l="l" t="t" r="r" b="b"/>
                <a:pathLst>
                  <a:path w="20289" h="25093" extrusionOk="0">
                    <a:moveTo>
                      <a:pt x="9681" y="0"/>
                    </a:moveTo>
                    <a:cubicBezTo>
                      <a:pt x="7001" y="0"/>
                      <a:pt x="3311" y="428"/>
                      <a:pt x="0" y="2304"/>
                    </a:cubicBezTo>
                    <a:cubicBezTo>
                      <a:pt x="0" y="2304"/>
                      <a:pt x="524" y="13745"/>
                      <a:pt x="1953" y="25092"/>
                    </a:cubicBezTo>
                    <a:lnTo>
                      <a:pt x="20289" y="25092"/>
                    </a:lnTo>
                    <a:lnTo>
                      <a:pt x="13478" y="303"/>
                    </a:lnTo>
                    <a:cubicBezTo>
                      <a:pt x="13478" y="303"/>
                      <a:pt x="11937" y="0"/>
                      <a:pt x="968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582;p48">
                <a:extLst>
                  <a:ext uri="{FF2B5EF4-FFF2-40B4-BE49-F238E27FC236}">
                    <a16:creationId xmlns:a16="http://schemas.microsoft.com/office/drawing/2014/main" id="{A8A2A946-8818-49D0-8D4C-2D5F5FC831C6}"/>
                  </a:ext>
                </a:extLst>
              </p:cNvPr>
              <p:cNvSpPr/>
              <p:nvPr/>
            </p:nvSpPr>
            <p:spPr>
              <a:xfrm>
                <a:off x="3655662" y="3751126"/>
                <a:ext cx="509056" cy="112704"/>
              </a:xfrm>
              <a:custGeom>
                <a:avLst/>
                <a:gdLst/>
                <a:ahLst/>
                <a:cxnLst/>
                <a:rect l="l" t="t" r="r" b="b"/>
                <a:pathLst>
                  <a:path w="15908" h="3522" extrusionOk="0">
                    <a:moveTo>
                      <a:pt x="12054" y="0"/>
                    </a:moveTo>
                    <a:cubicBezTo>
                      <a:pt x="5369" y="0"/>
                      <a:pt x="606" y="2372"/>
                      <a:pt x="369" y="2485"/>
                    </a:cubicBezTo>
                    <a:cubicBezTo>
                      <a:pt x="108" y="2628"/>
                      <a:pt x="0" y="2950"/>
                      <a:pt x="131" y="3223"/>
                    </a:cubicBezTo>
                    <a:cubicBezTo>
                      <a:pt x="227" y="3414"/>
                      <a:pt x="417" y="3521"/>
                      <a:pt x="620" y="3521"/>
                    </a:cubicBezTo>
                    <a:cubicBezTo>
                      <a:pt x="703" y="3521"/>
                      <a:pt x="786" y="3497"/>
                      <a:pt x="870" y="3462"/>
                    </a:cubicBezTo>
                    <a:cubicBezTo>
                      <a:pt x="921" y="3431"/>
                      <a:pt x="5631" y="1097"/>
                      <a:pt x="12126" y="1097"/>
                    </a:cubicBezTo>
                    <a:cubicBezTo>
                      <a:pt x="13133" y="1097"/>
                      <a:pt x="14182" y="1153"/>
                      <a:pt x="15264" y="1283"/>
                    </a:cubicBezTo>
                    <a:cubicBezTo>
                      <a:pt x="15286" y="1285"/>
                      <a:pt x="15308" y="1287"/>
                      <a:pt x="15329" y="1287"/>
                    </a:cubicBezTo>
                    <a:cubicBezTo>
                      <a:pt x="15599" y="1287"/>
                      <a:pt x="15827" y="1082"/>
                      <a:pt x="15871" y="806"/>
                    </a:cubicBezTo>
                    <a:cubicBezTo>
                      <a:pt x="15907" y="509"/>
                      <a:pt x="15693" y="235"/>
                      <a:pt x="15383" y="199"/>
                    </a:cubicBezTo>
                    <a:cubicBezTo>
                      <a:pt x="14232" y="60"/>
                      <a:pt x="13119" y="0"/>
                      <a:pt x="120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583;p48">
                <a:extLst>
                  <a:ext uri="{FF2B5EF4-FFF2-40B4-BE49-F238E27FC236}">
                    <a16:creationId xmlns:a16="http://schemas.microsoft.com/office/drawing/2014/main" id="{973CE08D-BD3D-41FF-BFFC-094D5EAAB190}"/>
                  </a:ext>
                </a:extLst>
              </p:cNvPr>
              <p:cNvSpPr/>
              <p:nvPr/>
            </p:nvSpPr>
            <p:spPr>
              <a:xfrm>
                <a:off x="3644238" y="3552535"/>
                <a:ext cx="469408" cy="107456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3358" extrusionOk="0">
                    <a:moveTo>
                      <a:pt x="10278" y="1"/>
                    </a:moveTo>
                    <a:cubicBezTo>
                      <a:pt x="3976" y="1"/>
                      <a:pt x="492" y="2247"/>
                      <a:pt x="322" y="2357"/>
                    </a:cubicBezTo>
                    <a:cubicBezTo>
                      <a:pt x="72" y="2524"/>
                      <a:pt x="0" y="2857"/>
                      <a:pt x="167" y="3107"/>
                    </a:cubicBezTo>
                    <a:cubicBezTo>
                      <a:pt x="274" y="3274"/>
                      <a:pt x="441" y="3357"/>
                      <a:pt x="619" y="3357"/>
                    </a:cubicBezTo>
                    <a:cubicBezTo>
                      <a:pt x="726" y="3357"/>
                      <a:pt x="834" y="3321"/>
                      <a:pt x="929" y="3262"/>
                    </a:cubicBezTo>
                    <a:cubicBezTo>
                      <a:pt x="959" y="3242"/>
                      <a:pt x="4302" y="1092"/>
                      <a:pt x="10346" y="1092"/>
                    </a:cubicBezTo>
                    <a:cubicBezTo>
                      <a:pt x="11476" y="1092"/>
                      <a:pt x="12700" y="1167"/>
                      <a:pt x="14014" y="1345"/>
                    </a:cubicBezTo>
                    <a:cubicBezTo>
                      <a:pt x="14042" y="1350"/>
                      <a:pt x="14070" y="1352"/>
                      <a:pt x="14097" y="1352"/>
                    </a:cubicBezTo>
                    <a:cubicBezTo>
                      <a:pt x="14363" y="1352"/>
                      <a:pt x="14601" y="1150"/>
                      <a:pt x="14633" y="881"/>
                    </a:cubicBezTo>
                    <a:cubicBezTo>
                      <a:pt x="14669" y="583"/>
                      <a:pt x="14466" y="309"/>
                      <a:pt x="14169" y="273"/>
                    </a:cubicBezTo>
                    <a:cubicBezTo>
                      <a:pt x="12773" y="82"/>
                      <a:pt x="11475" y="1"/>
                      <a:pt x="102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584;p48">
                <a:extLst>
                  <a:ext uri="{FF2B5EF4-FFF2-40B4-BE49-F238E27FC236}">
                    <a16:creationId xmlns:a16="http://schemas.microsoft.com/office/drawing/2014/main" id="{ED5D94A9-B292-4DEF-A89E-ADD49EA90D2A}"/>
                  </a:ext>
                </a:extLst>
              </p:cNvPr>
              <p:cNvSpPr/>
              <p:nvPr/>
            </p:nvSpPr>
            <p:spPr>
              <a:xfrm>
                <a:off x="3736437" y="1368006"/>
                <a:ext cx="35075" cy="1214860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40101" extrusionOk="0">
                    <a:moveTo>
                      <a:pt x="1" y="0"/>
                    </a:moveTo>
                    <a:lnTo>
                      <a:pt x="1" y="16824"/>
                    </a:lnTo>
                    <a:lnTo>
                      <a:pt x="1" y="22717"/>
                    </a:lnTo>
                    <a:lnTo>
                      <a:pt x="1" y="39553"/>
                    </a:lnTo>
                    <a:cubicBezTo>
                      <a:pt x="1" y="39850"/>
                      <a:pt x="251" y="40100"/>
                      <a:pt x="548" y="40100"/>
                    </a:cubicBezTo>
                    <a:cubicBezTo>
                      <a:pt x="858" y="40100"/>
                      <a:pt x="1096" y="39850"/>
                      <a:pt x="1096" y="39553"/>
                    </a:cubicBezTo>
                    <a:lnTo>
                      <a:pt x="1096" y="22717"/>
                    </a:lnTo>
                    <a:lnTo>
                      <a:pt x="1096" y="16824"/>
                    </a:lnTo>
                    <a:lnTo>
                      <a:pt x="109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585;p48">
              <a:extLst>
                <a:ext uri="{FF2B5EF4-FFF2-40B4-BE49-F238E27FC236}">
                  <a16:creationId xmlns:a16="http://schemas.microsoft.com/office/drawing/2014/main" id="{BD295D0B-59FA-4E5F-BA52-C9C54A53F54C}"/>
                </a:ext>
              </a:extLst>
            </p:cNvPr>
            <p:cNvSpPr/>
            <p:nvPr/>
          </p:nvSpPr>
          <p:spPr>
            <a:xfrm>
              <a:off x="6676998" y="4013904"/>
              <a:ext cx="437024" cy="424352"/>
            </a:xfrm>
            <a:custGeom>
              <a:avLst/>
              <a:gdLst/>
              <a:ahLst/>
              <a:cxnLst/>
              <a:rect l="l" t="t" r="r" b="b"/>
              <a:pathLst>
                <a:path w="13657" h="13261" extrusionOk="0">
                  <a:moveTo>
                    <a:pt x="3315" y="0"/>
                  </a:moveTo>
                  <a:cubicBezTo>
                    <a:pt x="2216" y="0"/>
                    <a:pt x="1099" y="83"/>
                    <a:pt x="0" y="283"/>
                  </a:cubicBezTo>
                  <a:cubicBezTo>
                    <a:pt x="417" y="8284"/>
                    <a:pt x="3691" y="13261"/>
                    <a:pt x="3691" y="13261"/>
                  </a:cubicBezTo>
                  <a:lnTo>
                    <a:pt x="11204" y="12511"/>
                  </a:lnTo>
                  <a:lnTo>
                    <a:pt x="13657" y="1997"/>
                  </a:lnTo>
                  <a:cubicBezTo>
                    <a:pt x="13657" y="1997"/>
                    <a:pt x="8710" y="0"/>
                    <a:pt x="33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86;p48">
              <a:extLst>
                <a:ext uri="{FF2B5EF4-FFF2-40B4-BE49-F238E27FC236}">
                  <a16:creationId xmlns:a16="http://schemas.microsoft.com/office/drawing/2014/main" id="{D60B1E9F-7795-45F9-AA42-AC009D04418B}"/>
                </a:ext>
              </a:extLst>
            </p:cNvPr>
            <p:cNvSpPr/>
            <p:nvPr/>
          </p:nvSpPr>
          <p:spPr>
            <a:xfrm>
              <a:off x="6659078" y="3996272"/>
              <a:ext cx="474016" cy="459520"/>
            </a:xfrm>
            <a:custGeom>
              <a:avLst/>
              <a:gdLst/>
              <a:ahLst/>
              <a:cxnLst/>
              <a:rect l="l" t="t" r="r" b="b"/>
              <a:pathLst>
                <a:path w="14813" h="14360" extrusionOk="0">
                  <a:moveTo>
                    <a:pt x="3870" y="1096"/>
                  </a:moveTo>
                  <a:cubicBezTo>
                    <a:pt x="8180" y="1096"/>
                    <a:pt x="12264" y="2429"/>
                    <a:pt x="13574" y="2894"/>
                  </a:cubicBezTo>
                  <a:lnTo>
                    <a:pt x="11324" y="12561"/>
                  </a:lnTo>
                  <a:lnTo>
                    <a:pt x="4537" y="13240"/>
                  </a:lnTo>
                  <a:cubicBezTo>
                    <a:pt x="3894" y="12121"/>
                    <a:pt x="1573" y="7728"/>
                    <a:pt x="1144" y="1286"/>
                  </a:cubicBezTo>
                  <a:cubicBezTo>
                    <a:pt x="2001" y="1167"/>
                    <a:pt x="2918" y="1096"/>
                    <a:pt x="3870" y="1096"/>
                  </a:cubicBezTo>
                  <a:close/>
                  <a:moveTo>
                    <a:pt x="3870" y="0"/>
                  </a:moveTo>
                  <a:cubicBezTo>
                    <a:pt x="2668" y="0"/>
                    <a:pt x="1525" y="108"/>
                    <a:pt x="465" y="298"/>
                  </a:cubicBezTo>
                  <a:cubicBezTo>
                    <a:pt x="203" y="346"/>
                    <a:pt x="1" y="584"/>
                    <a:pt x="25" y="858"/>
                  </a:cubicBezTo>
                  <a:cubicBezTo>
                    <a:pt x="430" y="8918"/>
                    <a:pt x="3656" y="13907"/>
                    <a:pt x="3799" y="14109"/>
                  </a:cubicBezTo>
                  <a:cubicBezTo>
                    <a:pt x="3894" y="14264"/>
                    <a:pt x="4073" y="14359"/>
                    <a:pt x="4251" y="14359"/>
                  </a:cubicBezTo>
                  <a:lnTo>
                    <a:pt x="4299" y="14359"/>
                  </a:lnTo>
                  <a:lnTo>
                    <a:pt x="11824" y="13609"/>
                  </a:lnTo>
                  <a:cubicBezTo>
                    <a:pt x="12050" y="13585"/>
                    <a:pt x="12252" y="13419"/>
                    <a:pt x="12300" y="13181"/>
                  </a:cubicBezTo>
                  <a:lnTo>
                    <a:pt x="14741" y="2679"/>
                  </a:lnTo>
                  <a:cubicBezTo>
                    <a:pt x="14812" y="2417"/>
                    <a:pt x="14669" y="2144"/>
                    <a:pt x="14419" y="2048"/>
                  </a:cubicBezTo>
                  <a:cubicBezTo>
                    <a:pt x="14217" y="1965"/>
                    <a:pt x="9312" y="0"/>
                    <a:pt x="3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87;p48">
              <a:extLst>
                <a:ext uri="{FF2B5EF4-FFF2-40B4-BE49-F238E27FC236}">
                  <a16:creationId xmlns:a16="http://schemas.microsoft.com/office/drawing/2014/main" id="{AD7D9EF4-F6AF-43C7-9299-2AD28949458C}"/>
                </a:ext>
              </a:extLst>
            </p:cNvPr>
            <p:cNvSpPr/>
            <p:nvPr/>
          </p:nvSpPr>
          <p:spPr>
            <a:xfrm>
              <a:off x="6676998" y="4013904"/>
              <a:ext cx="437024" cy="212128"/>
            </a:xfrm>
            <a:custGeom>
              <a:avLst/>
              <a:gdLst/>
              <a:ahLst/>
              <a:cxnLst/>
              <a:rect l="l" t="t" r="r" b="b"/>
              <a:pathLst>
                <a:path w="13657" h="6629" extrusionOk="0">
                  <a:moveTo>
                    <a:pt x="3315" y="0"/>
                  </a:moveTo>
                  <a:cubicBezTo>
                    <a:pt x="2216" y="0"/>
                    <a:pt x="1099" y="83"/>
                    <a:pt x="0" y="283"/>
                  </a:cubicBezTo>
                  <a:cubicBezTo>
                    <a:pt x="72" y="1581"/>
                    <a:pt x="215" y="2795"/>
                    <a:pt x="417" y="3938"/>
                  </a:cubicBezTo>
                  <a:cubicBezTo>
                    <a:pt x="5299" y="4402"/>
                    <a:pt x="6894" y="6629"/>
                    <a:pt x="6894" y="6629"/>
                  </a:cubicBezTo>
                  <a:lnTo>
                    <a:pt x="13407" y="3057"/>
                  </a:lnTo>
                  <a:lnTo>
                    <a:pt x="13657" y="1997"/>
                  </a:lnTo>
                  <a:cubicBezTo>
                    <a:pt x="13657" y="1997"/>
                    <a:pt x="8710" y="0"/>
                    <a:pt x="33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88;p48">
              <a:extLst>
                <a:ext uri="{FF2B5EF4-FFF2-40B4-BE49-F238E27FC236}">
                  <a16:creationId xmlns:a16="http://schemas.microsoft.com/office/drawing/2014/main" id="{D7BB66B6-5C93-4AE3-B3BB-FAE27FDAFB8B}"/>
                </a:ext>
              </a:extLst>
            </p:cNvPr>
            <p:cNvSpPr/>
            <p:nvPr/>
          </p:nvSpPr>
          <p:spPr>
            <a:xfrm>
              <a:off x="6659078" y="3996272"/>
              <a:ext cx="474016" cy="247296"/>
            </a:xfrm>
            <a:custGeom>
              <a:avLst/>
              <a:gdLst/>
              <a:ahLst/>
              <a:cxnLst/>
              <a:rect l="l" t="t" r="r" b="b"/>
              <a:pathLst>
                <a:path w="14813" h="7728" extrusionOk="0">
                  <a:moveTo>
                    <a:pt x="3859" y="1096"/>
                  </a:moveTo>
                  <a:cubicBezTo>
                    <a:pt x="8180" y="1096"/>
                    <a:pt x="12264" y="2429"/>
                    <a:pt x="13574" y="2894"/>
                  </a:cubicBezTo>
                  <a:lnTo>
                    <a:pt x="13491" y="3239"/>
                  </a:lnTo>
                  <a:lnTo>
                    <a:pt x="7573" y="6501"/>
                  </a:lnTo>
                  <a:cubicBezTo>
                    <a:pt x="6883" y="5823"/>
                    <a:pt x="5085" y="4430"/>
                    <a:pt x="1442" y="3989"/>
                  </a:cubicBezTo>
                  <a:cubicBezTo>
                    <a:pt x="1299" y="3072"/>
                    <a:pt x="1203" y="2179"/>
                    <a:pt x="1144" y="1286"/>
                  </a:cubicBezTo>
                  <a:cubicBezTo>
                    <a:pt x="2001" y="1167"/>
                    <a:pt x="2918" y="1096"/>
                    <a:pt x="3859" y="1096"/>
                  </a:cubicBezTo>
                  <a:close/>
                  <a:moveTo>
                    <a:pt x="3859" y="0"/>
                  </a:moveTo>
                  <a:cubicBezTo>
                    <a:pt x="2668" y="0"/>
                    <a:pt x="1525" y="108"/>
                    <a:pt x="465" y="298"/>
                  </a:cubicBezTo>
                  <a:cubicBezTo>
                    <a:pt x="203" y="346"/>
                    <a:pt x="1" y="584"/>
                    <a:pt x="25" y="858"/>
                  </a:cubicBezTo>
                  <a:cubicBezTo>
                    <a:pt x="84" y="2084"/>
                    <a:pt x="215" y="3298"/>
                    <a:pt x="430" y="4572"/>
                  </a:cubicBezTo>
                  <a:cubicBezTo>
                    <a:pt x="477" y="4822"/>
                    <a:pt x="680" y="5001"/>
                    <a:pt x="918" y="5025"/>
                  </a:cubicBezTo>
                  <a:cubicBezTo>
                    <a:pt x="5442" y="5465"/>
                    <a:pt x="6990" y="7478"/>
                    <a:pt x="7014" y="7501"/>
                  </a:cubicBezTo>
                  <a:cubicBezTo>
                    <a:pt x="7121" y="7644"/>
                    <a:pt x="7288" y="7728"/>
                    <a:pt x="7454" y="7728"/>
                  </a:cubicBezTo>
                  <a:cubicBezTo>
                    <a:pt x="7538" y="7728"/>
                    <a:pt x="7633" y="7704"/>
                    <a:pt x="7716" y="7656"/>
                  </a:cubicBezTo>
                  <a:lnTo>
                    <a:pt x="14229" y="4084"/>
                  </a:lnTo>
                  <a:cubicBezTo>
                    <a:pt x="14372" y="4001"/>
                    <a:pt x="14467" y="3882"/>
                    <a:pt x="14503" y="3727"/>
                  </a:cubicBezTo>
                  <a:lnTo>
                    <a:pt x="14741" y="2679"/>
                  </a:lnTo>
                  <a:cubicBezTo>
                    <a:pt x="14812" y="2417"/>
                    <a:pt x="14669" y="2144"/>
                    <a:pt x="14419" y="2048"/>
                  </a:cubicBezTo>
                  <a:cubicBezTo>
                    <a:pt x="14217" y="1965"/>
                    <a:pt x="9300" y="0"/>
                    <a:pt x="38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89;p48">
              <a:extLst>
                <a:ext uri="{FF2B5EF4-FFF2-40B4-BE49-F238E27FC236}">
                  <a16:creationId xmlns:a16="http://schemas.microsoft.com/office/drawing/2014/main" id="{96234804-CB12-4B45-80D9-E3E1BF8F817B}"/>
                </a:ext>
              </a:extLst>
            </p:cNvPr>
            <p:cNvSpPr/>
            <p:nvPr/>
          </p:nvSpPr>
          <p:spPr>
            <a:xfrm>
              <a:off x="6355815" y="3337139"/>
              <a:ext cx="937664" cy="722016"/>
            </a:xfrm>
            <a:custGeom>
              <a:avLst/>
              <a:gdLst/>
              <a:ahLst/>
              <a:cxnLst/>
              <a:rect l="l" t="t" r="r" b="b"/>
              <a:pathLst>
                <a:path w="29302" h="22563" extrusionOk="0">
                  <a:moveTo>
                    <a:pt x="16741" y="3275"/>
                  </a:moveTo>
                  <a:cubicBezTo>
                    <a:pt x="16848" y="3275"/>
                    <a:pt x="16943" y="3334"/>
                    <a:pt x="17003" y="3418"/>
                  </a:cubicBezTo>
                  <a:lnTo>
                    <a:pt x="25980" y="18836"/>
                  </a:lnTo>
                  <a:cubicBezTo>
                    <a:pt x="26004" y="18884"/>
                    <a:pt x="26028" y="18943"/>
                    <a:pt x="26028" y="18991"/>
                  </a:cubicBezTo>
                  <a:cubicBezTo>
                    <a:pt x="26028" y="19158"/>
                    <a:pt x="25885" y="19289"/>
                    <a:pt x="25730" y="19289"/>
                  </a:cubicBezTo>
                  <a:lnTo>
                    <a:pt x="3572" y="19289"/>
                  </a:lnTo>
                  <a:cubicBezTo>
                    <a:pt x="3406" y="19289"/>
                    <a:pt x="3275" y="19158"/>
                    <a:pt x="3275" y="18991"/>
                  </a:cubicBezTo>
                  <a:cubicBezTo>
                    <a:pt x="3275" y="18943"/>
                    <a:pt x="3287" y="18896"/>
                    <a:pt x="3310" y="18848"/>
                  </a:cubicBezTo>
                  <a:lnTo>
                    <a:pt x="12300" y="3418"/>
                  </a:lnTo>
                  <a:cubicBezTo>
                    <a:pt x="12347" y="3334"/>
                    <a:pt x="12454" y="3275"/>
                    <a:pt x="12562" y="3275"/>
                  </a:cubicBezTo>
                  <a:close/>
                  <a:moveTo>
                    <a:pt x="12562" y="1"/>
                  </a:moveTo>
                  <a:cubicBezTo>
                    <a:pt x="11288" y="1"/>
                    <a:pt x="10109" y="679"/>
                    <a:pt x="9466" y="1775"/>
                  </a:cubicBezTo>
                  <a:lnTo>
                    <a:pt x="489" y="17193"/>
                  </a:lnTo>
                  <a:cubicBezTo>
                    <a:pt x="167" y="17741"/>
                    <a:pt x="1" y="18360"/>
                    <a:pt x="1" y="18991"/>
                  </a:cubicBezTo>
                  <a:cubicBezTo>
                    <a:pt x="1" y="20967"/>
                    <a:pt x="1596" y="22563"/>
                    <a:pt x="3572" y="22563"/>
                  </a:cubicBezTo>
                  <a:lnTo>
                    <a:pt x="25730" y="22563"/>
                  </a:lnTo>
                  <a:cubicBezTo>
                    <a:pt x="27694" y="22563"/>
                    <a:pt x="29302" y="20967"/>
                    <a:pt x="29302" y="18991"/>
                  </a:cubicBezTo>
                  <a:cubicBezTo>
                    <a:pt x="29302" y="18360"/>
                    <a:pt x="29135" y="17741"/>
                    <a:pt x="28814" y="17193"/>
                  </a:cubicBezTo>
                  <a:lnTo>
                    <a:pt x="19824" y="1775"/>
                  </a:lnTo>
                  <a:cubicBezTo>
                    <a:pt x="19193" y="679"/>
                    <a:pt x="18003" y="1"/>
                    <a:pt x="167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90;p48">
              <a:extLst>
                <a:ext uri="{FF2B5EF4-FFF2-40B4-BE49-F238E27FC236}">
                  <a16:creationId xmlns:a16="http://schemas.microsoft.com/office/drawing/2014/main" id="{E17D19EB-F908-4AAD-8BC2-0A2ED1CAAE6A}"/>
                </a:ext>
              </a:extLst>
            </p:cNvPr>
            <p:cNvSpPr/>
            <p:nvPr/>
          </p:nvSpPr>
          <p:spPr>
            <a:xfrm>
              <a:off x="6338279" y="3319603"/>
              <a:ext cx="972736" cy="757088"/>
            </a:xfrm>
            <a:custGeom>
              <a:avLst/>
              <a:gdLst/>
              <a:ahLst/>
              <a:cxnLst/>
              <a:rect l="l" t="t" r="r" b="b"/>
              <a:pathLst>
                <a:path w="30398" h="23659" extrusionOk="0">
                  <a:moveTo>
                    <a:pt x="17146" y="4371"/>
                  </a:moveTo>
                  <a:lnTo>
                    <a:pt x="25837" y="19289"/>
                  </a:lnTo>
                  <a:lnTo>
                    <a:pt x="4549" y="19289"/>
                  </a:lnTo>
                  <a:lnTo>
                    <a:pt x="13252" y="4371"/>
                  </a:lnTo>
                  <a:close/>
                  <a:moveTo>
                    <a:pt x="13110" y="3275"/>
                  </a:moveTo>
                  <a:cubicBezTo>
                    <a:pt x="12800" y="3275"/>
                    <a:pt x="12526" y="3442"/>
                    <a:pt x="12383" y="3692"/>
                  </a:cubicBezTo>
                  <a:lnTo>
                    <a:pt x="3382" y="19134"/>
                  </a:lnTo>
                  <a:cubicBezTo>
                    <a:pt x="3311" y="19265"/>
                    <a:pt x="3275" y="19396"/>
                    <a:pt x="3275" y="19539"/>
                  </a:cubicBezTo>
                  <a:cubicBezTo>
                    <a:pt x="3275" y="20003"/>
                    <a:pt x="3656" y="20384"/>
                    <a:pt x="4120" y="20384"/>
                  </a:cubicBezTo>
                  <a:lnTo>
                    <a:pt x="26278" y="20384"/>
                  </a:lnTo>
                  <a:cubicBezTo>
                    <a:pt x="26742" y="20384"/>
                    <a:pt x="27123" y="20003"/>
                    <a:pt x="27123" y="19539"/>
                  </a:cubicBezTo>
                  <a:cubicBezTo>
                    <a:pt x="27123" y="19396"/>
                    <a:pt x="27076" y="19253"/>
                    <a:pt x="27004" y="19110"/>
                  </a:cubicBezTo>
                  <a:lnTo>
                    <a:pt x="18015" y="3692"/>
                  </a:lnTo>
                  <a:cubicBezTo>
                    <a:pt x="17872" y="3442"/>
                    <a:pt x="17586" y="3275"/>
                    <a:pt x="17289" y="3275"/>
                  </a:cubicBezTo>
                  <a:close/>
                  <a:moveTo>
                    <a:pt x="17289" y="1096"/>
                  </a:moveTo>
                  <a:cubicBezTo>
                    <a:pt x="18360" y="1096"/>
                    <a:pt x="19360" y="1668"/>
                    <a:pt x="19908" y="2596"/>
                  </a:cubicBezTo>
                  <a:lnTo>
                    <a:pt x="28885" y="18015"/>
                  </a:lnTo>
                  <a:cubicBezTo>
                    <a:pt x="29159" y="18479"/>
                    <a:pt x="29302" y="19003"/>
                    <a:pt x="29302" y="19539"/>
                  </a:cubicBezTo>
                  <a:cubicBezTo>
                    <a:pt x="29302" y="21206"/>
                    <a:pt x="27945" y="22563"/>
                    <a:pt x="26278" y="22563"/>
                  </a:cubicBezTo>
                  <a:lnTo>
                    <a:pt x="4120" y="22563"/>
                  </a:lnTo>
                  <a:cubicBezTo>
                    <a:pt x="2454" y="22563"/>
                    <a:pt x="1096" y="21206"/>
                    <a:pt x="1096" y="19539"/>
                  </a:cubicBezTo>
                  <a:cubicBezTo>
                    <a:pt x="1096" y="19003"/>
                    <a:pt x="1239" y="18479"/>
                    <a:pt x="1501" y="18015"/>
                  </a:cubicBezTo>
                  <a:lnTo>
                    <a:pt x="10490" y="2596"/>
                  </a:lnTo>
                  <a:cubicBezTo>
                    <a:pt x="11026" y="1668"/>
                    <a:pt x="12038" y="1096"/>
                    <a:pt x="13110" y="1096"/>
                  </a:cubicBezTo>
                  <a:close/>
                  <a:moveTo>
                    <a:pt x="13110" y="1"/>
                  </a:moveTo>
                  <a:cubicBezTo>
                    <a:pt x="11645" y="1"/>
                    <a:pt x="10288" y="787"/>
                    <a:pt x="9550" y="2049"/>
                  </a:cubicBezTo>
                  <a:lnTo>
                    <a:pt x="560" y="17467"/>
                  </a:lnTo>
                  <a:cubicBezTo>
                    <a:pt x="191" y="18086"/>
                    <a:pt x="1" y="18813"/>
                    <a:pt x="1" y="19539"/>
                  </a:cubicBezTo>
                  <a:cubicBezTo>
                    <a:pt x="1" y="21813"/>
                    <a:pt x="1846" y="23659"/>
                    <a:pt x="4120" y="23659"/>
                  </a:cubicBezTo>
                  <a:lnTo>
                    <a:pt x="26278" y="23659"/>
                  </a:lnTo>
                  <a:cubicBezTo>
                    <a:pt x="28552" y="23659"/>
                    <a:pt x="30397" y="21813"/>
                    <a:pt x="30397" y="19539"/>
                  </a:cubicBezTo>
                  <a:cubicBezTo>
                    <a:pt x="30397" y="18813"/>
                    <a:pt x="30195" y="18098"/>
                    <a:pt x="29838" y="17467"/>
                  </a:cubicBezTo>
                  <a:lnTo>
                    <a:pt x="20849" y="2049"/>
                  </a:lnTo>
                  <a:cubicBezTo>
                    <a:pt x="20110" y="787"/>
                    <a:pt x="18753" y="1"/>
                    <a:pt x="17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91;p48">
              <a:extLst>
                <a:ext uri="{FF2B5EF4-FFF2-40B4-BE49-F238E27FC236}">
                  <a16:creationId xmlns:a16="http://schemas.microsoft.com/office/drawing/2014/main" id="{0612788B-644B-4F27-A99B-95DB69EB0F32}"/>
                </a:ext>
              </a:extLst>
            </p:cNvPr>
            <p:cNvSpPr/>
            <p:nvPr/>
          </p:nvSpPr>
          <p:spPr>
            <a:xfrm>
              <a:off x="6772262" y="2879573"/>
              <a:ext cx="104800" cy="617248"/>
            </a:xfrm>
            <a:custGeom>
              <a:avLst/>
              <a:gdLst/>
              <a:ahLst/>
              <a:cxnLst/>
              <a:rect l="l" t="t" r="r" b="b"/>
              <a:pathLst>
                <a:path w="3275" h="19289" extrusionOk="0">
                  <a:moveTo>
                    <a:pt x="1631" y="0"/>
                  </a:moveTo>
                  <a:cubicBezTo>
                    <a:pt x="726" y="0"/>
                    <a:pt x="0" y="738"/>
                    <a:pt x="0" y="1643"/>
                  </a:cubicBezTo>
                  <a:lnTo>
                    <a:pt x="0" y="17657"/>
                  </a:lnTo>
                  <a:cubicBezTo>
                    <a:pt x="0" y="18562"/>
                    <a:pt x="726" y="19288"/>
                    <a:pt x="1631" y="19288"/>
                  </a:cubicBezTo>
                  <a:cubicBezTo>
                    <a:pt x="2536" y="19288"/>
                    <a:pt x="3274" y="18562"/>
                    <a:pt x="3274" y="17657"/>
                  </a:cubicBezTo>
                  <a:lnTo>
                    <a:pt x="3274" y="1643"/>
                  </a:lnTo>
                  <a:cubicBezTo>
                    <a:pt x="3274" y="738"/>
                    <a:pt x="2536" y="0"/>
                    <a:pt x="16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92;p48">
              <a:extLst>
                <a:ext uri="{FF2B5EF4-FFF2-40B4-BE49-F238E27FC236}">
                  <a16:creationId xmlns:a16="http://schemas.microsoft.com/office/drawing/2014/main" id="{4623D899-56CA-4A8C-A3FD-3FDDEFF6C632}"/>
                </a:ext>
              </a:extLst>
            </p:cNvPr>
            <p:cNvSpPr/>
            <p:nvPr/>
          </p:nvSpPr>
          <p:spPr>
            <a:xfrm>
              <a:off x="6754726" y="2862037"/>
              <a:ext cx="139840" cy="652320"/>
            </a:xfrm>
            <a:custGeom>
              <a:avLst/>
              <a:gdLst/>
              <a:ahLst/>
              <a:cxnLst/>
              <a:rect l="l" t="t" r="r" b="b"/>
              <a:pathLst>
                <a:path w="4370" h="20385" extrusionOk="0">
                  <a:moveTo>
                    <a:pt x="2179" y="1096"/>
                  </a:moveTo>
                  <a:cubicBezTo>
                    <a:pt x="2786" y="1096"/>
                    <a:pt x="3275" y="1584"/>
                    <a:pt x="3275" y="2191"/>
                  </a:cubicBezTo>
                  <a:lnTo>
                    <a:pt x="3275" y="18205"/>
                  </a:lnTo>
                  <a:cubicBezTo>
                    <a:pt x="3275" y="18800"/>
                    <a:pt x="2786" y="19289"/>
                    <a:pt x="2179" y="19289"/>
                  </a:cubicBezTo>
                  <a:cubicBezTo>
                    <a:pt x="1584" y="19289"/>
                    <a:pt x="1096" y="18800"/>
                    <a:pt x="1096" y="18205"/>
                  </a:cubicBezTo>
                  <a:lnTo>
                    <a:pt x="1096" y="2191"/>
                  </a:lnTo>
                  <a:cubicBezTo>
                    <a:pt x="1096" y="1584"/>
                    <a:pt x="1584" y="1096"/>
                    <a:pt x="2179" y="1096"/>
                  </a:cubicBezTo>
                  <a:close/>
                  <a:moveTo>
                    <a:pt x="2179" y="1"/>
                  </a:moveTo>
                  <a:cubicBezTo>
                    <a:pt x="977" y="1"/>
                    <a:pt x="0" y="989"/>
                    <a:pt x="0" y="2191"/>
                  </a:cubicBezTo>
                  <a:lnTo>
                    <a:pt x="0" y="18205"/>
                  </a:lnTo>
                  <a:cubicBezTo>
                    <a:pt x="0" y="19408"/>
                    <a:pt x="977" y="20384"/>
                    <a:pt x="2179" y="20384"/>
                  </a:cubicBezTo>
                  <a:cubicBezTo>
                    <a:pt x="3394" y="20384"/>
                    <a:pt x="4370" y="19408"/>
                    <a:pt x="4370" y="18205"/>
                  </a:cubicBezTo>
                  <a:lnTo>
                    <a:pt x="4370" y="2191"/>
                  </a:lnTo>
                  <a:cubicBezTo>
                    <a:pt x="4370" y="989"/>
                    <a:pt x="3394" y="1"/>
                    <a:pt x="2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93;p48">
              <a:extLst>
                <a:ext uri="{FF2B5EF4-FFF2-40B4-BE49-F238E27FC236}">
                  <a16:creationId xmlns:a16="http://schemas.microsoft.com/office/drawing/2014/main" id="{59F1069F-64C3-4DE1-837E-A94480A44C85}"/>
                </a:ext>
              </a:extLst>
            </p:cNvPr>
            <p:cNvSpPr/>
            <p:nvPr/>
          </p:nvSpPr>
          <p:spPr>
            <a:xfrm>
              <a:off x="6606502" y="3892209"/>
              <a:ext cx="155104" cy="200800"/>
            </a:xfrm>
            <a:custGeom>
              <a:avLst/>
              <a:gdLst/>
              <a:ahLst/>
              <a:cxnLst/>
              <a:rect l="l" t="t" r="r" b="b"/>
              <a:pathLst>
                <a:path w="4847" h="6275" extrusionOk="0">
                  <a:moveTo>
                    <a:pt x="3525" y="1"/>
                  </a:moveTo>
                  <a:cubicBezTo>
                    <a:pt x="3102" y="1"/>
                    <a:pt x="1203" y="85"/>
                    <a:pt x="644" y="1574"/>
                  </a:cubicBezTo>
                  <a:cubicBezTo>
                    <a:pt x="1" y="3252"/>
                    <a:pt x="1644" y="5205"/>
                    <a:pt x="2644" y="6003"/>
                  </a:cubicBezTo>
                  <a:cubicBezTo>
                    <a:pt x="2891" y="6200"/>
                    <a:pt x="3151" y="6274"/>
                    <a:pt x="3402" y="6274"/>
                  </a:cubicBezTo>
                  <a:cubicBezTo>
                    <a:pt x="4165" y="6274"/>
                    <a:pt x="4847" y="5586"/>
                    <a:pt x="4847" y="5586"/>
                  </a:cubicBezTo>
                  <a:lnTo>
                    <a:pt x="3608" y="2"/>
                  </a:lnTo>
                  <a:cubicBezTo>
                    <a:pt x="3608" y="2"/>
                    <a:pt x="3579" y="1"/>
                    <a:pt x="35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94;p48">
              <a:extLst>
                <a:ext uri="{FF2B5EF4-FFF2-40B4-BE49-F238E27FC236}">
                  <a16:creationId xmlns:a16="http://schemas.microsoft.com/office/drawing/2014/main" id="{90BAA9E9-C911-40C4-81B9-5C5F43BCB1A7}"/>
                </a:ext>
              </a:extLst>
            </p:cNvPr>
            <p:cNvSpPr/>
            <p:nvPr/>
          </p:nvSpPr>
          <p:spPr>
            <a:xfrm>
              <a:off x="6586310" y="3874737"/>
              <a:ext cx="193600" cy="235872"/>
            </a:xfrm>
            <a:custGeom>
              <a:avLst/>
              <a:gdLst/>
              <a:ahLst/>
              <a:cxnLst/>
              <a:rect l="l" t="t" r="r" b="b"/>
              <a:pathLst>
                <a:path w="6050" h="7371" extrusionOk="0">
                  <a:moveTo>
                    <a:pt x="3811" y="1108"/>
                  </a:moveTo>
                  <a:lnTo>
                    <a:pt x="4870" y="5930"/>
                  </a:lnTo>
                  <a:cubicBezTo>
                    <a:pt x="4656" y="6096"/>
                    <a:pt x="4335" y="6275"/>
                    <a:pt x="4037" y="6275"/>
                  </a:cubicBezTo>
                  <a:cubicBezTo>
                    <a:pt x="3882" y="6275"/>
                    <a:pt x="3739" y="6227"/>
                    <a:pt x="3608" y="6120"/>
                  </a:cubicBezTo>
                  <a:cubicBezTo>
                    <a:pt x="2644" y="5346"/>
                    <a:pt x="1287" y="3620"/>
                    <a:pt x="1775" y="2310"/>
                  </a:cubicBezTo>
                  <a:cubicBezTo>
                    <a:pt x="2132" y="1393"/>
                    <a:pt x="3215" y="1167"/>
                    <a:pt x="3811" y="1108"/>
                  </a:cubicBezTo>
                  <a:close/>
                  <a:moveTo>
                    <a:pt x="4144" y="0"/>
                  </a:moveTo>
                  <a:cubicBezTo>
                    <a:pt x="2858" y="0"/>
                    <a:pt x="1299" y="512"/>
                    <a:pt x="763" y="1929"/>
                  </a:cubicBezTo>
                  <a:cubicBezTo>
                    <a:pt x="1" y="3929"/>
                    <a:pt x="1846" y="6108"/>
                    <a:pt x="2930" y="6977"/>
                  </a:cubicBezTo>
                  <a:cubicBezTo>
                    <a:pt x="3251" y="7239"/>
                    <a:pt x="3632" y="7370"/>
                    <a:pt x="4037" y="7370"/>
                  </a:cubicBezTo>
                  <a:cubicBezTo>
                    <a:pt x="5001" y="7370"/>
                    <a:pt x="5787" y="6608"/>
                    <a:pt x="5871" y="6525"/>
                  </a:cubicBezTo>
                  <a:cubicBezTo>
                    <a:pt x="6002" y="6394"/>
                    <a:pt x="6049" y="6203"/>
                    <a:pt x="6013" y="6013"/>
                  </a:cubicBezTo>
                  <a:lnTo>
                    <a:pt x="4775" y="429"/>
                  </a:lnTo>
                  <a:cubicBezTo>
                    <a:pt x="4716" y="191"/>
                    <a:pt x="4513" y="24"/>
                    <a:pt x="4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95;p48">
              <a:extLst>
                <a:ext uri="{FF2B5EF4-FFF2-40B4-BE49-F238E27FC236}">
                  <a16:creationId xmlns:a16="http://schemas.microsoft.com/office/drawing/2014/main" id="{55C99277-F3B8-4A34-991E-A915F760AEF3}"/>
                </a:ext>
              </a:extLst>
            </p:cNvPr>
            <p:cNvSpPr/>
            <p:nvPr/>
          </p:nvSpPr>
          <p:spPr>
            <a:xfrm>
              <a:off x="6683846" y="3865713"/>
              <a:ext cx="180768" cy="217280"/>
            </a:xfrm>
            <a:custGeom>
              <a:avLst/>
              <a:gdLst/>
              <a:ahLst/>
              <a:cxnLst/>
              <a:rect l="l" t="t" r="r" b="b"/>
              <a:pathLst>
                <a:path w="5649" h="6790" extrusionOk="0">
                  <a:moveTo>
                    <a:pt x="2665" y="1"/>
                  </a:moveTo>
                  <a:cubicBezTo>
                    <a:pt x="2599" y="1"/>
                    <a:pt x="2532" y="3"/>
                    <a:pt x="2465" y="8"/>
                  </a:cubicBezTo>
                  <a:lnTo>
                    <a:pt x="2132" y="32"/>
                  </a:lnTo>
                  <a:cubicBezTo>
                    <a:pt x="1" y="306"/>
                    <a:pt x="1132" y="5819"/>
                    <a:pt x="2680" y="6593"/>
                  </a:cubicBezTo>
                  <a:cubicBezTo>
                    <a:pt x="2692" y="6593"/>
                    <a:pt x="2715" y="6605"/>
                    <a:pt x="2727" y="6605"/>
                  </a:cubicBezTo>
                  <a:cubicBezTo>
                    <a:pt x="2993" y="6731"/>
                    <a:pt x="3264" y="6789"/>
                    <a:pt x="3528" y="6789"/>
                  </a:cubicBezTo>
                  <a:cubicBezTo>
                    <a:pt x="4652" y="6789"/>
                    <a:pt x="5648" y="5743"/>
                    <a:pt x="5513" y="4509"/>
                  </a:cubicBezTo>
                  <a:lnTo>
                    <a:pt x="5287" y="2366"/>
                  </a:lnTo>
                  <a:cubicBezTo>
                    <a:pt x="5140" y="1016"/>
                    <a:pt x="3998" y="1"/>
                    <a:pt x="26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96;p48">
              <a:extLst>
                <a:ext uri="{FF2B5EF4-FFF2-40B4-BE49-F238E27FC236}">
                  <a16:creationId xmlns:a16="http://schemas.microsoft.com/office/drawing/2014/main" id="{DB9587FF-8C38-48A7-816B-46D907321CFE}"/>
                </a:ext>
              </a:extLst>
            </p:cNvPr>
            <p:cNvSpPr/>
            <p:nvPr/>
          </p:nvSpPr>
          <p:spPr>
            <a:xfrm>
              <a:off x="6686918" y="3848433"/>
              <a:ext cx="193568" cy="252256"/>
            </a:xfrm>
            <a:custGeom>
              <a:avLst/>
              <a:gdLst/>
              <a:ahLst/>
              <a:cxnLst/>
              <a:rect l="l" t="t" r="r" b="b"/>
              <a:pathLst>
                <a:path w="6049" h="7883" extrusionOk="0">
                  <a:moveTo>
                    <a:pt x="2562" y="1090"/>
                  </a:moveTo>
                  <a:cubicBezTo>
                    <a:pt x="3636" y="1090"/>
                    <a:pt x="4530" y="1898"/>
                    <a:pt x="4643" y="2965"/>
                  </a:cubicBezTo>
                  <a:lnTo>
                    <a:pt x="4882" y="5109"/>
                  </a:lnTo>
                  <a:cubicBezTo>
                    <a:pt x="4929" y="5537"/>
                    <a:pt x="4786" y="5954"/>
                    <a:pt x="4489" y="6287"/>
                  </a:cubicBezTo>
                  <a:cubicBezTo>
                    <a:pt x="4208" y="6608"/>
                    <a:pt x="3819" y="6783"/>
                    <a:pt x="3428" y="6783"/>
                  </a:cubicBezTo>
                  <a:cubicBezTo>
                    <a:pt x="3238" y="6783"/>
                    <a:pt x="3048" y="6742"/>
                    <a:pt x="2869" y="6656"/>
                  </a:cubicBezTo>
                  <a:cubicBezTo>
                    <a:pt x="2858" y="6656"/>
                    <a:pt x="2858" y="6656"/>
                    <a:pt x="2846" y="6644"/>
                  </a:cubicBezTo>
                  <a:lnTo>
                    <a:pt x="2834" y="6644"/>
                  </a:lnTo>
                  <a:cubicBezTo>
                    <a:pt x="1929" y="6192"/>
                    <a:pt x="1226" y="3442"/>
                    <a:pt x="1453" y="2061"/>
                  </a:cubicBezTo>
                  <a:cubicBezTo>
                    <a:pt x="1560" y="1489"/>
                    <a:pt x="1774" y="1168"/>
                    <a:pt x="2096" y="1120"/>
                  </a:cubicBezTo>
                  <a:lnTo>
                    <a:pt x="2405" y="1096"/>
                  </a:lnTo>
                  <a:cubicBezTo>
                    <a:pt x="2458" y="1092"/>
                    <a:pt x="2510" y="1090"/>
                    <a:pt x="2562" y="1090"/>
                  </a:cubicBezTo>
                  <a:close/>
                  <a:moveTo>
                    <a:pt x="2560" y="1"/>
                  </a:moveTo>
                  <a:cubicBezTo>
                    <a:pt x="2488" y="1"/>
                    <a:pt x="2405" y="1"/>
                    <a:pt x="2322" y="13"/>
                  </a:cubicBezTo>
                  <a:lnTo>
                    <a:pt x="2000" y="37"/>
                  </a:lnTo>
                  <a:lnTo>
                    <a:pt x="1965" y="37"/>
                  </a:lnTo>
                  <a:cubicBezTo>
                    <a:pt x="1488" y="96"/>
                    <a:pt x="631" y="417"/>
                    <a:pt x="381" y="1882"/>
                  </a:cubicBezTo>
                  <a:cubicBezTo>
                    <a:pt x="0" y="4132"/>
                    <a:pt x="1155" y="7025"/>
                    <a:pt x="2346" y="7621"/>
                  </a:cubicBezTo>
                  <a:lnTo>
                    <a:pt x="2357" y="7621"/>
                  </a:lnTo>
                  <a:cubicBezTo>
                    <a:pt x="2369" y="7633"/>
                    <a:pt x="2393" y="7645"/>
                    <a:pt x="2405" y="7645"/>
                  </a:cubicBezTo>
                  <a:cubicBezTo>
                    <a:pt x="2727" y="7799"/>
                    <a:pt x="3072" y="7883"/>
                    <a:pt x="3429" y="7883"/>
                  </a:cubicBezTo>
                  <a:cubicBezTo>
                    <a:pt x="4132" y="7883"/>
                    <a:pt x="4810" y="7561"/>
                    <a:pt x="5310" y="7014"/>
                  </a:cubicBezTo>
                  <a:cubicBezTo>
                    <a:pt x="5798" y="6466"/>
                    <a:pt x="6048" y="5728"/>
                    <a:pt x="5965" y="4989"/>
                  </a:cubicBezTo>
                  <a:lnTo>
                    <a:pt x="5739" y="2846"/>
                  </a:lnTo>
                  <a:cubicBezTo>
                    <a:pt x="5560" y="1227"/>
                    <a:pt x="4203" y="1"/>
                    <a:pt x="25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97;p48">
              <a:extLst>
                <a:ext uri="{FF2B5EF4-FFF2-40B4-BE49-F238E27FC236}">
                  <a16:creationId xmlns:a16="http://schemas.microsoft.com/office/drawing/2014/main" id="{2E2AEE30-D9CA-4A9C-ABD4-4CF7FCD3FFC2}"/>
                </a:ext>
              </a:extLst>
            </p:cNvPr>
            <p:cNvSpPr/>
            <p:nvPr/>
          </p:nvSpPr>
          <p:spPr>
            <a:xfrm>
              <a:off x="6787526" y="3846353"/>
              <a:ext cx="180768" cy="230368"/>
            </a:xfrm>
            <a:custGeom>
              <a:avLst/>
              <a:gdLst/>
              <a:ahLst/>
              <a:cxnLst/>
              <a:rect l="l" t="t" r="r" b="b"/>
              <a:pathLst>
                <a:path w="5649" h="7199" extrusionOk="0">
                  <a:moveTo>
                    <a:pt x="2776" y="1"/>
                  </a:moveTo>
                  <a:cubicBezTo>
                    <a:pt x="2740" y="1"/>
                    <a:pt x="2703" y="2"/>
                    <a:pt x="2666" y="6"/>
                  </a:cubicBezTo>
                  <a:cubicBezTo>
                    <a:pt x="1" y="267"/>
                    <a:pt x="365" y="7198"/>
                    <a:pt x="2995" y="7198"/>
                  </a:cubicBezTo>
                  <a:cubicBezTo>
                    <a:pt x="3008" y="7198"/>
                    <a:pt x="3022" y="7198"/>
                    <a:pt x="3035" y="7198"/>
                  </a:cubicBezTo>
                  <a:cubicBezTo>
                    <a:pt x="5648" y="7116"/>
                    <a:pt x="5010" y="1"/>
                    <a:pt x="27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98;p48">
              <a:extLst>
                <a:ext uri="{FF2B5EF4-FFF2-40B4-BE49-F238E27FC236}">
                  <a16:creationId xmlns:a16="http://schemas.microsoft.com/office/drawing/2014/main" id="{99A3E97F-630E-498D-A842-CBCE88912FB0}"/>
                </a:ext>
              </a:extLst>
            </p:cNvPr>
            <p:cNvSpPr/>
            <p:nvPr/>
          </p:nvSpPr>
          <p:spPr>
            <a:xfrm>
              <a:off x="6792806" y="3828625"/>
              <a:ext cx="165024" cy="265600"/>
            </a:xfrm>
            <a:custGeom>
              <a:avLst/>
              <a:gdLst/>
              <a:ahLst/>
              <a:cxnLst/>
              <a:rect l="l" t="t" r="r" b="b"/>
              <a:pathLst>
                <a:path w="5157" h="8300" extrusionOk="0">
                  <a:moveTo>
                    <a:pt x="2608" y="1096"/>
                  </a:moveTo>
                  <a:cubicBezTo>
                    <a:pt x="3251" y="1096"/>
                    <a:pt x="4001" y="2549"/>
                    <a:pt x="4025" y="4501"/>
                  </a:cubicBezTo>
                  <a:cubicBezTo>
                    <a:pt x="4049" y="5823"/>
                    <a:pt x="3692" y="7180"/>
                    <a:pt x="2858" y="7204"/>
                  </a:cubicBezTo>
                  <a:lnTo>
                    <a:pt x="2823" y="7204"/>
                  </a:lnTo>
                  <a:cubicBezTo>
                    <a:pt x="1882" y="7204"/>
                    <a:pt x="1299" y="5668"/>
                    <a:pt x="1227" y="4227"/>
                  </a:cubicBezTo>
                  <a:cubicBezTo>
                    <a:pt x="1156" y="2787"/>
                    <a:pt x="1596" y="1191"/>
                    <a:pt x="2561" y="1096"/>
                  </a:cubicBezTo>
                  <a:close/>
                  <a:moveTo>
                    <a:pt x="2608" y="1"/>
                  </a:moveTo>
                  <a:cubicBezTo>
                    <a:pt x="2561" y="1"/>
                    <a:pt x="2501" y="13"/>
                    <a:pt x="2454" y="13"/>
                  </a:cubicBezTo>
                  <a:cubicBezTo>
                    <a:pt x="1204" y="132"/>
                    <a:pt x="1" y="1501"/>
                    <a:pt x="144" y="4275"/>
                  </a:cubicBezTo>
                  <a:cubicBezTo>
                    <a:pt x="227" y="6216"/>
                    <a:pt x="1108" y="8287"/>
                    <a:pt x="2823" y="8299"/>
                  </a:cubicBezTo>
                  <a:cubicBezTo>
                    <a:pt x="2847" y="8299"/>
                    <a:pt x="2870" y="8287"/>
                    <a:pt x="2882" y="8287"/>
                  </a:cubicBezTo>
                  <a:cubicBezTo>
                    <a:pt x="4275" y="8252"/>
                    <a:pt x="5156" y="6751"/>
                    <a:pt x="5121" y="4489"/>
                  </a:cubicBezTo>
                  <a:cubicBezTo>
                    <a:pt x="5085" y="2310"/>
                    <a:pt x="4204" y="1"/>
                    <a:pt x="2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99;p48">
              <a:extLst>
                <a:ext uri="{FF2B5EF4-FFF2-40B4-BE49-F238E27FC236}">
                  <a16:creationId xmlns:a16="http://schemas.microsoft.com/office/drawing/2014/main" id="{D6E305F4-463D-4D49-A474-D807EF4CF32B}"/>
                </a:ext>
              </a:extLst>
            </p:cNvPr>
            <p:cNvSpPr/>
            <p:nvPr/>
          </p:nvSpPr>
          <p:spPr>
            <a:xfrm>
              <a:off x="6909413" y="3848049"/>
              <a:ext cx="138432" cy="211232"/>
            </a:xfrm>
            <a:custGeom>
              <a:avLst/>
              <a:gdLst/>
              <a:ahLst/>
              <a:cxnLst/>
              <a:rect l="l" t="t" r="r" b="b"/>
              <a:pathLst>
                <a:path w="4326" h="6601" extrusionOk="0">
                  <a:moveTo>
                    <a:pt x="2239" y="1"/>
                  </a:moveTo>
                  <a:cubicBezTo>
                    <a:pt x="131" y="1"/>
                    <a:pt x="0" y="5823"/>
                    <a:pt x="1953" y="6549"/>
                  </a:cubicBezTo>
                  <a:cubicBezTo>
                    <a:pt x="2046" y="6584"/>
                    <a:pt x="2136" y="6600"/>
                    <a:pt x="2223" y="6600"/>
                  </a:cubicBezTo>
                  <a:cubicBezTo>
                    <a:pt x="3960" y="6600"/>
                    <a:pt x="4325" y="1"/>
                    <a:pt x="2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00;p48">
              <a:extLst>
                <a:ext uri="{FF2B5EF4-FFF2-40B4-BE49-F238E27FC236}">
                  <a16:creationId xmlns:a16="http://schemas.microsoft.com/office/drawing/2014/main" id="{5E447939-E13F-4B61-9CA8-EC3DB9AC3922}"/>
                </a:ext>
              </a:extLst>
            </p:cNvPr>
            <p:cNvSpPr/>
            <p:nvPr/>
          </p:nvSpPr>
          <p:spPr>
            <a:xfrm>
              <a:off x="6902181" y="3830929"/>
              <a:ext cx="151648" cy="245760"/>
            </a:xfrm>
            <a:custGeom>
              <a:avLst/>
              <a:gdLst/>
              <a:ahLst/>
              <a:cxnLst/>
              <a:rect l="l" t="t" r="r" b="b"/>
              <a:pathLst>
                <a:path w="4739" h="7680" extrusionOk="0">
                  <a:moveTo>
                    <a:pt x="2465" y="1084"/>
                  </a:moveTo>
                  <a:cubicBezTo>
                    <a:pt x="2536" y="1084"/>
                    <a:pt x="2727" y="1084"/>
                    <a:pt x="2929" y="1453"/>
                  </a:cubicBezTo>
                  <a:cubicBezTo>
                    <a:pt x="3536" y="2500"/>
                    <a:pt x="3477" y="5096"/>
                    <a:pt x="2810" y="6239"/>
                  </a:cubicBezTo>
                  <a:cubicBezTo>
                    <a:pt x="2691" y="6453"/>
                    <a:pt x="2548" y="6584"/>
                    <a:pt x="2453" y="6584"/>
                  </a:cubicBezTo>
                  <a:cubicBezTo>
                    <a:pt x="2429" y="6584"/>
                    <a:pt x="2405" y="6584"/>
                    <a:pt x="2369" y="6572"/>
                  </a:cubicBezTo>
                  <a:cubicBezTo>
                    <a:pt x="1584" y="6275"/>
                    <a:pt x="1131" y="4405"/>
                    <a:pt x="1441" y="2703"/>
                  </a:cubicBezTo>
                  <a:cubicBezTo>
                    <a:pt x="1572" y="1965"/>
                    <a:pt x="1917" y="1084"/>
                    <a:pt x="2465" y="1084"/>
                  </a:cubicBezTo>
                  <a:close/>
                  <a:moveTo>
                    <a:pt x="2465" y="0"/>
                  </a:moveTo>
                  <a:cubicBezTo>
                    <a:pt x="1429" y="0"/>
                    <a:pt x="643" y="941"/>
                    <a:pt x="357" y="2512"/>
                  </a:cubicBezTo>
                  <a:cubicBezTo>
                    <a:pt x="0" y="4524"/>
                    <a:pt x="512" y="7049"/>
                    <a:pt x="1988" y="7596"/>
                  </a:cubicBezTo>
                  <a:cubicBezTo>
                    <a:pt x="2143" y="7656"/>
                    <a:pt x="2298" y="7680"/>
                    <a:pt x="2453" y="7680"/>
                  </a:cubicBezTo>
                  <a:cubicBezTo>
                    <a:pt x="2810" y="7680"/>
                    <a:pt x="3334" y="7525"/>
                    <a:pt x="3762" y="6787"/>
                  </a:cubicBezTo>
                  <a:cubicBezTo>
                    <a:pt x="4536" y="5441"/>
                    <a:pt x="4739" y="2405"/>
                    <a:pt x="3882" y="905"/>
                  </a:cubicBezTo>
                  <a:cubicBezTo>
                    <a:pt x="3441" y="155"/>
                    <a:pt x="2869" y="0"/>
                    <a:pt x="24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01;p48">
              <a:extLst>
                <a:ext uri="{FF2B5EF4-FFF2-40B4-BE49-F238E27FC236}">
                  <a16:creationId xmlns:a16="http://schemas.microsoft.com/office/drawing/2014/main" id="{03B444C0-D1A8-4472-B67B-A7A5D349113D}"/>
                </a:ext>
              </a:extLst>
            </p:cNvPr>
            <p:cNvSpPr/>
            <p:nvPr/>
          </p:nvSpPr>
          <p:spPr>
            <a:xfrm>
              <a:off x="6854149" y="3974961"/>
              <a:ext cx="343200" cy="474336"/>
            </a:xfrm>
            <a:custGeom>
              <a:avLst/>
              <a:gdLst/>
              <a:ahLst/>
              <a:cxnLst/>
              <a:rect l="l" t="t" r="r" b="b"/>
              <a:pathLst>
                <a:path w="10725" h="14823" extrusionOk="0">
                  <a:moveTo>
                    <a:pt x="3112" y="0"/>
                  </a:moveTo>
                  <a:cubicBezTo>
                    <a:pt x="2129" y="0"/>
                    <a:pt x="1363" y="129"/>
                    <a:pt x="1084" y="357"/>
                  </a:cubicBezTo>
                  <a:cubicBezTo>
                    <a:pt x="1" y="1238"/>
                    <a:pt x="1775" y="2940"/>
                    <a:pt x="4906" y="3357"/>
                  </a:cubicBezTo>
                  <a:cubicBezTo>
                    <a:pt x="4906" y="3357"/>
                    <a:pt x="60" y="5477"/>
                    <a:pt x="1358" y="11751"/>
                  </a:cubicBezTo>
                  <a:lnTo>
                    <a:pt x="7442" y="14823"/>
                  </a:lnTo>
                  <a:lnTo>
                    <a:pt x="7347" y="11465"/>
                  </a:lnTo>
                  <a:cubicBezTo>
                    <a:pt x="7347" y="11465"/>
                    <a:pt x="10371" y="8132"/>
                    <a:pt x="10574" y="4107"/>
                  </a:cubicBezTo>
                  <a:cubicBezTo>
                    <a:pt x="10724" y="1108"/>
                    <a:pt x="5988" y="0"/>
                    <a:pt x="3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02;p48">
              <a:extLst>
                <a:ext uri="{FF2B5EF4-FFF2-40B4-BE49-F238E27FC236}">
                  <a16:creationId xmlns:a16="http://schemas.microsoft.com/office/drawing/2014/main" id="{68F74358-E73E-4625-947F-7F3B14974A9D}"/>
                </a:ext>
              </a:extLst>
            </p:cNvPr>
            <p:cNvSpPr/>
            <p:nvPr/>
          </p:nvSpPr>
          <p:spPr>
            <a:xfrm>
              <a:off x="6857957" y="3957393"/>
              <a:ext cx="353600" cy="509440"/>
            </a:xfrm>
            <a:custGeom>
              <a:avLst/>
              <a:gdLst/>
              <a:ahLst/>
              <a:cxnLst/>
              <a:rect l="l" t="t" r="r" b="b"/>
              <a:pathLst>
                <a:path w="11050" h="15920" extrusionOk="0">
                  <a:moveTo>
                    <a:pt x="2999" y="0"/>
                  </a:moveTo>
                  <a:cubicBezTo>
                    <a:pt x="1904" y="0"/>
                    <a:pt x="1012" y="159"/>
                    <a:pt x="620" y="477"/>
                  </a:cubicBezTo>
                  <a:cubicBezTo>
                    <a:pt x="180" y="846"/>
                    <a:pt x="1" y="1358"/>
                    <a:pt x="156" y="1894"/>
                  </a:cubicBezTo>
                  <a:cubicBezTo>
                    <a:pt x="430" y="2847"/>
                    <a:pt x="1668" y="3704"/>
                    <a:pt x="3359" y="4168"/>
                  </a:cubicBezTo>
                  <a:cubicBezTo>
                    <a:pt x="2966" y="4478"/>
                    <a:pt x="2525" y="4883"/>
                    <a:pt x="2108" y="5406"/>
                  </a:cubicBezTo>
                  <a:cubicBezTo>
                    <a:pt x="1073" y="6692"/>
                    <a:pt x="1" y="8954"/>
                    <a:pt x="703" y="12407"/>
                  </a:cubicBezTo>
                  <a:cubicBezTo>
                    <a:pt x="766" y="12668"/>
                    <a:pt x="993" y="12847"/>
                    <a:pt x="1249" y="12847"/>
                  </a:cubicBezTo>
                  <a:cubicBezTo>
                    <a:pt x="1285" y="12847"/>
                    <a:pt x="1322" y="12843"/>
                    <a:pt x="1358" y="12836"/>
                  </a:cubicBezTo>
                  <a:cubicBezTo>
                    <a:pt x="1644" y="12776"/>
                    <a:pt x="1835" y="12479"/>
                    <a:pt x="1775" y="12193"/>
                  </a:cubicBezTo>
                  <a:cubicBezTo>
                    <a:pt x="596" y="6442"/>
                    <a:pt x="4835" y="4490"/>
                    <a:pt x="5013" y="4406"/>
                  </a:cubicBezTo>
                  <a:cubicBezTo>
                    <a:pt x="5240" y="4311"/>
                    <a:pt x="5371" y="4073"/>
                    <a:pt x="5335" y="3823"/>
                  </a:cubicBezTo>
                  <a:cubicBezTo>
                    <a:pt x="5299" y="3585"/>
                    <a:pt x="5109" y="3394"/>
                    <a:pt x="4859" y="3359"/>
                  </a:cubicBezTo>
                  <a:cubicBezTo>
                    <a:pt x="2632" y="3073"/>
                    <a:pt x="1358" y="2132"/>
                    <a:pt x="1203" y="1596"/>
                  </a:cubicBezTo>
                  <a:cubicBezTo>
                    <a:pt x="1180" y="1513"/>
                    <a:pt x="1180" y="1442"/>
                    <a:pt x="1311" y="1323"/>
                  </a:cubicBezTo>
                  <a:cubicBezTo>
                    <a:pt x="1488" y="1189"/>
                    <a:pt x="2107" y="1097"/>
                    <a:pt x="2944" y="1097"/>
                  </a:cubicBezTo>
                  <a:cubicBezTo>
                    <a:pt x="4417" y="1097"/>
                    <a:pt x="6563" y="1381"/>
                    <a:pt x="8157" y="2216"/>
                  </a:cubicBezTo>
                  <a:cubicBezTo>
                    <a:pt x="9371" y="2858"/>
                    <a:pt x="9955" y="3668"/>
                    <a:pt x="9907" y="4632"/>
                  </a:cubicBezTo>
                  <a:cubicBezTo>
                    <a:pt x="9716" y="8407"/>
                    <a:pt x="6847" y="11610"/>
                    <a:pt x="6823" y="11645"/>
                  </a:cubicBezTo>
                  <a:cubicBezTo>
                    <a:pt x="6728" y="11752"/>
                    <a:pt x="6680" y="11883"/>
                    <a:pt x="6680" y="12026"/>
                  </a:cubicBezTo>
                  <a:lnTo>
                    <a:pt x="6776" y="15384"/>
                  </a:lnTo>
                  <a:cubicBezTo>
                    <a:pt x="6776" y="15681"/>
                    <a:pt x="7026" y="15920"/>
                    <a:pt x="7311" y="15920"/>
                  </a:cubicBezTo>
                  <a:lnTo>
                    <a:pt x="7335" y="15920"/>
                  </a:lnTo>
                  <a:cubicBezTo>
                    <a:pt x="7633" y="15908"/>
                    <a:pt x="7871" y="15658"/>
                    <a:pt x="7859" y="15360"/>
                  </a:cubicBezTo>
                  <a:lnTo>
                    <a:pt x="7776" y="12205"/>
                  </a:lnTo>
                  <a:cubicBezTo>
                    <a:pt x="8407" y="11455"/>
                    <a:pt x="10812" y="8383"/>
                    <a:pt x="11002" y="4680"/>
                  </a:cubicBezTo>
                  <a:cubicBezTo>
                    <a:pt x="11050" y="3680"/>
                    <a:pt x="10669" y="2275"/>
                    <a:pt x="8562" y="1203"/>
                  </a:cubicBezTo>
                  <a:cubicBezTo>
                    <a:pt x="6985" y="400"/>
                    <a:pt x="4736" y="0"/>
                    <a:pt x="2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03;p48">
              <a:extLst>
                <a:ext uri="{FF2B5EF4-FFF2-40B4-BE49-F238E27FC236}">
                  <a16:creationId xmlns:a16="http://schemas.microsoft.com/office/drawing/2014/main" id="{AAF8D89D-6A22-4E9E-8A95-9637CE0852E2}"/>
                </a:ext>
              </a:extLst>
            </p:cNvPr>
            <p:cNvSpPr/>
            <p:nvPr/>
          </p:nvSpPr>
          <p:spPr>
            <a:xfrm>
              <a:off x="6734534" y="4340527"/>
              <a:ext cx="649248" cy="802976"/>
            </a:xfrm>
            <a:custGeom>
              <a:avLst/>
              <a:gdLst/>
              <a:ahLst/>
              <a:cxnLst/>
              <a:rect l="l" t="t" r="r" b="b"/>
              <a:pathLst>
                <a:path w="20289" h="25093" extrusionOk="0">
                  <a:moveTo>
                    <a:pt x="9681" y="0"/>
                  </a:moveTo>
                  <a:cubicBezTo>
                    <a:pt x="7001" y="0"/>
                    <a:pt x="3311" y="428"/>
                    <a:pt x="0" y="2304"/>
                  </a:cubicBezTo>
                  <a:cubicBezTo>
                    <a:pt x="0" y="2304"/>
                    <a:pt x="524" y="13745"/>
                    <a:pt x="1953" y="25092"/>
                  </a:cubicBezTo>
                  <a:lnTo>
                    <a:pt x="20289" y="25092"/>
                  </a:lnTo>
                  <a:lnTo>
                    <a:pt x="13478" y="303"/>
                  </a:lnTo>
                  <a:cubicBezTo>
                    <a:pt x="13478" y="303"/>
                    <a:pt x="11937" y="0"/>
                    <a:pt x="96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04;p48">
              <a:extLst>
                <a:ext uri="{FF2B5EF4-FFF2-40B4-BE49-F238E27FC236}">
                  <a16:creationId xmlns:a16="http://schemas.microsoft.com/office/drawing/2014/main" id="{FF47B736-BD56-4BB6-8CD2-0B901387EB63}"/>
                </a:ext>
              </a:extLst>
            </p:cNvPr>
            <p:cNvSpPr/>
            <p:nvPr/>
          </p:nvSpPr>
          <p:spPr>
            <a:xfrm>
              <a:off x="6726150" y="4522926"/>
              <a:ext cx="509056" cy="112704"/>
            </a:xfrm>
            <a:custGeom>
              <a:avLst/>
              <a:gdLst/>
              <a:ahLst/>
              <a:cxnLst/>
              <a:rect l="l" t="t" r="r" b="b"/>
              <a:pathLst>
                <a:path w="15908" h="3522" extrusionOk="0">
                  <a:moveTo>
                    <a:pt x="12054" y="0"/>
                  </a:moveTo>
                  <a:cubicBezTo>
                    <a:pt x="5369" y="0"/>
                    <a:pt x="606" y="2372"/>
                    <a:pt x="369" y="2485"/>
                  </a:cubicBezTo>
                  <a:cubicBezTo>
                    <a:pt x="108" y="2628"/>
                    <a:pt x="0" y="2950"/>
                    <a:pt x="131" y="3223"/>
                  </a:cubicBezTo>
                  <a:cubicBezTo>
                    <a:pt x="227" y="3414"/>
                    <a:pt x="417" y="3521"/>
                    <a:pt x="620" y="3521"/>
                  </a:cubicBezTo>
                  <a:cubicBezTo>
                    <a:pt x="703" y="3521"/>
                    <a:pt x="786" y="3497"/>
                    <a:pt x="870" y="3462"/>
                  </a:cubicBezTo>
                  <a:cubicBezTo>
                    <a:pt x="921" y="3431"/>
                    <a:pt x="5631" y="1097"/>
                    <a:pt x="12126" y="1097"/>
                  </a:cubicBezTo>
                  <a:cubicBezTo>
                    <a:pt x="13133" y="1097"/>
                    <a:pt x="14182" y="1153"/>
                    <a:pt x="15264" y="1283"/>
                  </a:cubicBezTo>
                  <a:cubicBezTo>
                    <a:pt x="15286" y="1285"/>
                    <a:pt x="15308" y="1287"/>
                    <a:pt x="15329" y="1287"/>
                  </a:cubicBezTo>
                  <a:cubicBezTo>
                    <a:pt x="15599" y="1287"/>
                    <a:pt x="15827" y="1082"/>
                    <a:pt x="15871" y="806"/>
                  </a:cubicBezTo>
                  <a:cubicBezTo>
                    <a:pt x="15907" y="509"/>
                    <a:pt x="15693" y="235"/>
                    <a:pt x="15383" y="199"/>
                  </a:cubicBezTo>
                  <a:cubicBezTo>
                    <a:pt x="14232" y="60"/>
                    <a:pt x="13119" y="0"/>
                    <a:pt x="120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05;p48">
              <a:extLst>
                <a:ext uri="{FF2B5EF4-FFF2-40B4-BE49-F238E27FC236}">
                  <a16:creationId xmlns:a16="http://schemas.microsoft.com/office/drawing/2014/main" id="{1D8D2110-E8EA-4F93-AD3A-AB659BB0F11F}"/>
                </a:ext>
              </a:extLst>
            </p:cNvPr>
            <p:cNvSpPr/>
            <p:nvPr/>
          </p:nvSpPr>
          <p:spPr>
            <a:xfrm>
              <a:off x="6714726" y="4324335"/>
              <a:ext cx="469408" cy="107456"/>
            </a:xfrm>
            <a:custGeom>
              <a:avLst/>
              <a:gdLst/>
              <a:ahLst/>
              <a:cxnLst/>
              <a:rect l="l" t="t" r="r" b="b"/>
              <a:pathLst>
                <a:path w="14669" h="3358" extrusionOk="0">
                  <a:moveTo>
                    <a:pt x="10278" y="1"/>
                  </a:moveTo>
                  <a:cubicBezTo>
                    <a:pt x="3976" y="1"/>
                    <a:pt x="492" y="2247"/>
                    <a:pt x="322" y="2357"/>
                  </a:cubicBezTo>
                  <a:cubicBezTo>
                    <a:pt x="72" y="2524"/>
                    <a:pt x="0" y="2857"/>
                    <a:pt x="167" y="3107"/>
                  </a:cubicBezTo>
                  <a:cubicBezTo>
                    <a:pt x="274" y="3274"/>
                    <a:pt x="441" y="3357"/>
                    <a:pt x="619" y="3357"/>
                  </a:cubicBezTo>
                  <a:cubicBezTo>
                    <a:pt x="726" y="3357"/>
                    <a:pt x="834" y="3321"/>
                    <a:pt x="929" y="3262"/>
                  </a:cubicBezTo>
                  <a:cubicBezTo>
                    <a:pt x="959" y="3242"/>
                    <a:pt x="4302" y="1092"/>
                    <a:pt x="10346" y="1092"/>
                  </a:cubicBezTo>
                  <a:cubicBezTo>
                    <a:pt x="11476" y="1092"/>
                    <a:pt x="12700" y="1167"/>
                    <a:pt x="14014" y="1345"/>
                  </a:cubicBezTo>
                  <a:cubicBezTo>
                    <a:pt x="14042" y="1350"/>
                    <a:pt x="14070" y="1352"/>
                    <a:pt x="14097" y="1352"/>
                  </a:cubicBezTo>
                  <a:cubicBezTo>
                    <a:pt x="14363" y="1352"/>
                    <a:pt x="14601" y="1150"/>
                    <a:pt x="14633" y="881"/>
                  </a:cubicBezTo>
                  <a:cubicBezTo>
                    <a:pt x="14669" y="583"/>
                    <a:pt x="14466" y="309"/>
                    <a:pt x="14169" y="273"/>
                  </a:cubicBezTo>
                  <a:cubicBezTo>
                    <a:pt x="12773" y="82"/>
                    <a:pt x="11475" y="1"/>
                    <a:pt x="102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06;p48">
              <a:extLst>
                <a:ext uri="{FF2B5EF4-FFF2-40B4-BE49-F238E27FC236}">
                  <a16:creationId xmlns:a16="http://schemas.microsoft.com/office/drawing/2014/main" id="{32F1F4CE-F161-4BFD-AB22-2434C46EA638}"/>
                </a:ext>
              </a:extLst>
            </p:cNvPr>
            <p:cNvSpPr/>
            <p:nvPr/>
          </p:nvSpPr>
          <p:spPr>
            <a:xfrm>
              <a:off x="6806925" y="2139849"/>
              <a:ext cx="35075" cy="1214860"/>
            </a:xfrm>
            <a:custGeom>
              <a:avLst/>
              <a:gdLst/>
              <a:ahLst/>
              <a:cxnLst/>
              <a:rect l="l" t="t" r="r" b="b"/>
              <a:pathLst>
                <a:path w="1096" h="40101" extrusionOk="0">
                  <a:moveTo>
                    <a:pt x="1" y="0"/>
                  </a:moveTo>
                  <a:lnTo>
                    <a:pt x="1" y="16824"/>
                  </a:lnTo>
                  <a:lnTo>
                    <a:pt x="1" y="22717"/>
                  </a:lnTo>
                  <a:lnTo>
                    <a:pt x="1" y="39553"/>
                  </a:lnTo>
                  <a:cubicBezTo>
                    <a:pt x="1" y="39850"/>
                    <a:pt x="251" y="40100"/>
                    <a:pt x="548" y="40100"/>
                  </a:cubicBezTo>
                  <a:cubicBezTo>
                    <a:pt x="858" y="40100"/>
                    <a:pt x="1096" y="39850"/>
                    <a:pt x="1096" y="39553"/>
                  </a:cubicBezTo>
                  <a:lnTo>
                    <a:pt x="1096" y="22717"/>
                  </a:lnTo>
                  <a:lnTo>
                    <a:pt x="1096" y="16824"/>
                  </a:lnTo>
                  <a:lnTo>
                    <a:pt x="10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" name="Google Shape;607;p48">
              <a:extLst>
                <a:ext uri="{FF2B5EF4-FFF2-40B4-BE49-F238E27FC236}">
                  <a16:creationId xmlns:a16="http://schemas.microsoft.com/office/drawing/2014/main" id="{B6E433B1-BAB6-4253-958A-5C86BB597C6C}"/>
                </a:ext>
              </a:extLst>
            </p:cNvPr>
            <p:cNvGrpSpPr/>
            <p:nvPr/>
          </p:nvGrpSpPr>
          <p:grpSpPr>
            <a:xfrm>
              <a:off x="4085840" y="1633674"/>
              <a:ext cx="972320" cy="2443017"/>
              <a:chOff x="4085840" y="1633674"/>
              <a:chExt cx="972320" cy="2443017"/>
            </a:xfrm>
          </p:grpSpPr>
          <p:sp>
            <p:nvSpPr>
              <p:cNvPr id="40" name="Google Shape;608;p48">
                <a:extLst>
                  <a:ext uri="{FF2B5EF4-FFF2-40B4-BE49-F238E27FC236}">
                    <a16:creationId xmlns:a16="http://schemas.microsoft.com/office/drawing/2014/main" id="{F2CDEA10-0DBE-46A7-BBAA-DBA2A5A7620D}"/>
                  </a:ext>
                </a:extLst>
              </p:cNvPr>
              <p:cNvSpPr/>
              <p:nvPr/>
            </p:nvSpPr>
            <p:spPr>
              <a:xfrm>
                <a:off x="4103344" y="3337139"/>
                <a:ext cx="937696" cy="722016"/>
              </a:xfrm>
              <a:custGeom>
                <a:avLst/>
                <a:gdLst/>
                <a:ahLst/>
                <a:cxnLst/>
                <a:rect l="l" t="t" r="r" b="b"/>
                <a:pathLst>
                  <a:path w="29303" h="22563" extrusionOk="0">
                    <a:moveTo>
                      <a:pt x="16741" y="3275"/>
                    </a:moveTo>
                    <a:cubicBezTo>
                      <a:pt x="16848" y="3275"/>
                      <a:pt x="16943" y="3334"/>
                      <a:pt x="16991" y="3418"/>
                    </a:cubicBezTo>
                    <a:lnTo>
                      <a:pt x="25980" y="18836"/>
                    </a:lnTo>
                    <a:cubicBezTo>
                      <a:pt x="26004" y="18884"/>
                      <a:pt x="26016" y="18943"/>
                      <a:pt x="26016" y="18991"/>
                    </a:cubicBezTo>
                    <a:cubicBezTo>
                      <a:pt x="26016" y="19158"/>
                      <a:pt x="25885" y="19289"/>
                      <a:pt x="25730" y="19289"/>
                    </a:cubicBezTo>
                    <a:lnTo>
                      <a:pt x="3573" y="19289"/>
                    </a:lnTo>
                    <a:cubicBezTo>
                      <a:pt x="3406" y="19289"/>
                      <a:pt x="3275" y="19158"/>
                      <a:pt x="3275" y="18991"/>
                    </a:cubicBezTo>
                    <a:cubicBezTo>
                      <a:pt x="3275" y="18943"/>
                      <a:pt x="3287" y="18896"/>
                      <a:pt x="3311" y="18848"/>
                    </a:cubicBezTo>
                    <a:lnTo>
                      <a:pt x="12300" y="3418"/>
                    </a:lnTo>
                    <a:cubicBezTo>
                      <a:pt x="12348" y="3334"/>
                      <a:pt x="12443" y="3275"/>
                      <a:pt x="12550" y="3275"/>
                    </a:cubicBezTo>
                    <a:close/>
                    <a:moveTo>
                      <a:pt x="12550" y="1"/>
                    </a:moveTo>
                    <a:cubicBezTo>
                      <a:pt x="11288" y="1"/>
                      <a:pt x="10109" y="679"/>
                      <a:pt x="9466" y="1775"/>
                    </a:cubicBezTo>
                    <a:lnTo>
                      <a:pt x="489" y="17193"/>
                    </a:lnTo>
                    <a:cubicBezTo>
                      <a:pt x="167" y="17741"/>
                      <a:pt x="1" y="18360"/>
                      <a:pt x="1" y="18991"/>
                    </a:cubicBezTo>
                    <a:cubicBezTo>
                      <a:pt x="1" y="20967"/>
                      <a:pt x="1596" y="22563"/>
                      <a:pt x="3573" y="22563"/>
                    </a:cubicBezTo>
                    <a:lnTo>
                      <a:pt x="25730" y="22563"/>
                    </a:lnTo>
                    <a:cubicBezTo>
                      <a:pt x="27695" y="22563"/>
                      <a:pt x="29302" y="20967"/>
                      <a:pt x="29302" y="18991"/>
                    </a:cubicBezTo>
                    <a:cubicBezTo>
                      <a:pt x="29302" y="18360"/>
                      <a:pt x="29123" y="17741"/>
                      <a:pt x="28814" y="17193"/>
                    </a:cubicBezTo>
                    <a:lnTo>
                      <a:pt x="19825" y="1775"/>
                    </a:lnTo>
                    <a:cubicBezTo>
                      <a:pt x="19194" y="679"/>
                      <a:pt x="18003" y="1"/>
                      <a:pt x="167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609;p48">
                <a:extLst>
                  <a:ext uri="{FF2B5EF4-FFF2-40B4-BE49-F238E27FC236}">
                    <a16:creationId xmlns:a16="http://schemas.microsoft.com/office/drawing/2014/main" id="{3D66C624-BE43-4B56-9C2C-1E982E3E6FDE}"/>
                  </a:ext>
                </a:extLst>
              </p:cNvPr>
              <p:cNvSpPr/>
              <p:nvPr/>
            </p:nvSpPr>
            <p:spPr>
              <a:xfrm>
                <a:off x="4085840" y="3319603"/>
                <a:ext cx="972320" cy="757088"/>
              </a:xfrm>
              <a:custGeom>
                <a:avLst/>
                <a:gdLst/>
                <a:ahLst/>
                <a:cxnLst/>
                <a:rect l="l" t="t" r="r" b="b"/>
                <a:pathLst>
                  <a:path w="30385" h="23659" extrusionOk="0">
                    <a:moveTo>
                      <a:pt x="17145" y="4371"/>
                    </a:moveTo>
                    <a:lnTo>
                      <a:pt x="25837" y="19289"/>
                    </a:lnTo>
                    <a:lnTo>
                      <a:pt x="4548" y="19289"/>
                    </a:lnTo>
                    <a:lnTo>
                      <a:pt x="13240" y="4371"/>
                    </a:lnTo>
                    <a:close/>
                    <a:moveTo>
                      <a:pt x="13097" y="3275"/>
                    </a:moveTo>
                    <a:cubicBezTo>
                      <a:pt x="12799" y="3275"/>
                      <a:pt x="12514" y="3442"/>
                      <a:pt x="12371" y="3692"/>
                    </a:cubicBezTo>
                    <a:lnTo>
                      <a:pt x="3381" y="19134"/>
                    </a:lnTo>
                    <a:cubicBezTo>
                      <a:pt x="3310" y="19265"/>
                      <a:pt x="3274" y="19396"/>
                      <a:pt x="3274" y="19539"/>
                    </a:cubicBezTo>
                    <a:cubicBezTo>
                      <a:pt x="3274" y="20003"/>
                      <a:pt x="3655" y="20384"/>
                      <a:pt x="4120" y="20384"/>
                    </a:cubicBezTo>
                    <a:lnTo>
                      <a:pt x="26277" y="20384"/>
                    </a:lnTo>
                    <a:cubicBezTo>
                      <a:pt x="26742" y="20384"/>
                      <a:pt x="27111" y="20003"/>
                      <a:pt x="27111" y="19539"/>
                    </a:cubicBezTo>
                    <a:cubicBezTo>
                      <a:pt x="27111" y="19396"/>
                      <a:pt x="27075" y="19253"/>
                      <a:pt x="27003" y="19110"/>
                    </a:cubicBezTo>
                    <a:lnTo>
                      <a:pt x="18014" y="3692"/>
                    </a:lnTo>
                    <a:cubicBezTo>
                      <a:pt x="17859" y="3442"/>
                      <a:pt x="17586" y="3275"/>
                      <a:pt x="17288" y="3275"/>
                    </a:cubicBezTo>
                    <a:close/>
                    <a:moveTo>
                      <a:pt x="17288" y="1096"/>
                    </a:moveTo>
                    <a:cubicBezTo>
                      <a:pt x="18360" y="1096"/>
                      <a:pt x="19360" y="1668"/>
                      <a:pt x="19895" y="2596"/>
                    </a:cubicBezTo>
                    <a:lnTo>
                      <a:pt x="28885" y="18015"/>
                    </a:lnTo>
                    <a:cubicBezTo>
                      <a:pt x="29158" y="18479"/>
                      <a:pt x="29301" y="19003"/>
                      <a:pt x="29301" y="19539"/>
                    </a:cubicBezTo>
                    <a:cubicBezTo>
                      <a:pt x="29301" y="21206"/>
                      <a:pt x="27944" y="22563"/>
                      <a:pt x="26277" y="22563"/>
                    </a:cubicBezTo>
                    <a:lnTo>
                      <a:pt x="4120" y="22563"/>
                    </a:lnTo>
                    <a:cubicBezTo>
                      <a:pt x="2441" y="22563"/>
                      <a:pt x="1084" y="21206"/>
                      <a:pt x="1084" y="19539"/>
                    </a:cubicBezTo>
                    <a:cubicBezTo>
                      <a:pt x="1084" y="19003"/>
                      <a:pt x="1226" y="18479"/>
                      <a:pt x="1500" y="18015"/>
                    </a:cubicBezTo>
                    <a:lnTo>
                      <a:pt x="10489" y="2596"/>
                    </a:lnTo>
                    <a:cubicBezTo>
                      <a:pt x="11025" y="1668"/>
                      <a:pt x="12025" y="1096"/>
                      <a:pt x="13097" y="1096"/>
                    </a:cubicBezTo>
                    <a:close/>
                    <a:moveTo>
                      <a:pt x="13097" y="1"/>
                    </a:moveTo>
                    <a:cubicBezTo>
                      <a:pt x="11644" y="1"/>
                      <a:pt x="10275" y="787"/>
                      <a:pt x="9549" y="2049"/>
                    </a:cubicBezTo>
                    <a:lnTo>
                      <a:pt x="560" y="17467"/>
                    </a:lnTo>
                    <a:cubicBezTo>
                      <a:pt x="191" y="18086"/>
                      <a:pt x="0" y="18813"/>
                      <a:pt x="0" y="19539"/>
                    </a:cubicBezTo>
                    <a:cubicBezTo>
                      <a:pt x="0" y="21813"/>
                      <a:pt x="1846" y="23659"/>
                      <a:pt x="4120" y="23659"/>
                    </a:cubicBezTo>
                    <a:lnTo>
                      <a:pt x="26277" y="23659"/>
                    </a:lnTo>
                    <a:cubicBezTo>
                      <a:pt x="28539" y="23659"/>
                      <a:pt x="30385" y="21813"/>
                      <a:pt x="30385" y="19539"/>
                    </a:cubicBezTo>
                    <a:cubicBezTo>
                      <a:pt x="30385" y="18813"/>
                      <a:pt x="30194" y="18098"/>
                      <a:pt x="29825" y="17467"/>
                    </a:cubicBezTo>
                    <a:lnTo>
                      <a:pt x="20848" y="2049"/>
                    </a:lnTo>
                    <a:cubicBezTo>
                      <a:pt x="20110" y="787"/>
                      <a:pt x="18741" y="1"/>
                      <a:pt x="172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610;p48">
                <a:extLst>
                  <a:ext uri="{FF2B5EF4-FFF2-40B4-BE49-F238E27FC236}">
                    <a16:creationId xmlns:a16="http://schemas.microsoft.com/office/drawing/2014/main" id="{A8EEDA9F-0000-4411-8026-41CD0BF15D39}"/>
                  </a:ext>
                </a:extLst>
              </p:cNvPr>
              <p:cNvSpPr/>
              <p:nvPr/>
            </p:nvSpPr>
            <p:spPr>
              <a:xfrm>
                <a:off x="4519790" y="2879573"/>
                <a:ext cx="104800" cy="617248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19289" extrusionOk="0">
                    <a:moveTo>
                      <a:pt x="1631" y="0"/>
                    </a:moveTo>
                    <a:cubicBezTo>
                      <a:pt x="727" y="0"/>
                      <a:pt x="0" y="738"/>
                      <a:pt x="0" y="1643"/>
                    </a:cubicBezTo>
                    <a:lnTo>
                      <a:pt x="0" y="17657"/>
                    </a:lnTo>
                    <a:cubicBezTo>
                      <a:pt x="0" y="18562"/>
                      <a:pt x="727" y="19288"/>
                      <a:pt x="1631" y="19288"/>
                    </a:cubicBezTo>
                    <a:cubicBezTo>
                      <a:pt x="2536" y="19288"/>
                      <a:pt x="3275" y="18562"/>
                      <a:pt x="3275" y="17657"/>
                    </a:cubicBezTo>
                    <a:lnTo>
                      <a:pt x="3275" y="1643"/>
                    </a:lnTo>
                    <a:cubicBezTo>
                      <a:pt x="3275" y="738"/>
                      <a:pt x="2536" y="0"/>
                      <a:pt x="16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611;p48">
                <a:extLst>
                  <a:ext uri="{FF2B5EF4-FFF2-40B4-BE49-F238E27FC236}">
                    <a16:creationId xmlns:a16="http://schemas.microsoft.com/office/drawing/2014/main" id="{FB9F6B97-8339-470B-9BB5-8CA872DE77F3}"/>
                  </a:ext>
                </a:extLst>
              </p:cNvPr>
              <p:cNvSpPr/>
              <p:nvPr/>
            </p:nvSpPr>
            <p:spPr>
              <a:xfrm>
                <a:off x="4502254" y="2862037"/>
                <a:ext cx="139872" cy="652320"/>
              </a:xfrm>
              <a:custGeom>
                <a:avLst/>
                <a:gdLst/>
                <a:ahLst/>
                <a:cxnLst/>
                <a:rect l="l" t="t" r="r" b="b"/>
                <a:pathLst>
                  <a:path w="4371" h="20385" extrusionOk="0">
                    <a:moveTo>
                      <a:pt x="2179" y="1096"/>
                    </a:moveTo>
                    <a:cubicBezTo>
                      <a:pt x="2787" y="1096"/>
                      <a:pt x="3275" y="1584"/>
                      <a:pt x="3275" y="2191"/>
                    </a:cubicBezTo>
                    <a:lnTo>
                      <a:pt x="3275" y="18205"/>
                    </a:lnTo>
                    <a:cubicBezTo>
                      <a:pt x="3275" y="18800"/>
                      <a:pt x="2787" y="19289"/>
                      <a:pt x="2179" y="19289"/>
                    </a:cubicBezTo>
                    <a:cubicBezTo>
                      <a:pt x="1584" y="19289"/>
                      <a:pt x="1084" y="18800"/>
                      <a:pt x="1084" y="18205"/>
                    </a:cubicBezTo>
                    <a:lnTo>
                      <a:pt x="1084" y="2191"/>
                    </a:lnTo>
                    <a:cubicBezTo>
                      <a:pt x="1084" y="1584"/>
                      <a:pt x="1584" y="1096"/>
                      <a:pt x="2179" y="1096"/>
                    </a:cubicBezTo>
                    <a:close/>
                    <a:moveTo>
                      <a:pt x="2179" y="1"/>
                    </a:moveTo>
                    <a:cubicBezTo>
                      <a:pt x="977" y="1"/>
                      <a:pt x="1" y="989"/>
                      <a:pt x="1" y="2191"/>
                    </a:cubicBezTo>
                    <a:lnTo>
                      <a:pt x="1" y="18205"/>
                    </a:lnTo>
                    <a:cubicBezTo>
                      <a:pt x="1" y="19408"/>
                      <a:pt x="977" y="20384"/>
                      <a:pt x="2179" y="20384"/>
                    </a:cubicBezTo>
                    <a:cubicBezTo>
                      <a:pt x="3382" y="20384"/>
                      <a:pt x="4370" y="19408"/>
                      <a:pt x="4370" y="18205"/>
                    </a:cubicBezTo>
                    <a:lnTo>
                      <a:pt x="4370" y="2191"/>
                    </a:lnTo>
                    <a:cubicBezTo>
                      <a:pt x="4370" y="989"/>
                      <a:pt x="3382" y="1"/>
                      <a:pt x="21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612;p48">
                <a:extLst>
                  <a:ext uri="{FF2B5EF4-FFF2-40B4-BE49-F238E27FC236}">
                    <a16:creationId xmlns:a16="http://schemas.microsoft.com/office/drawing/2014/main" id="{6D4103FC-4A50-4ADA-91AA-E1C39F63734D}"/>
                  </a:ext>
                </a:extLst>
              </p:cNvPr>
              <p:cNvSpPr/>
              <p:nvPr/>
            </p:nvSpPr>
            <p:spPr>
              <a:xfrm>
                <a:off x="4554447" y="1633674"/>
                <a:ext cx="35104" cy="1721047"/>
              </a:xfrm>
              <a:custGeom>
                <a:avLst/>
                <a:gdLst/>
                <a:ahLst/>
                <a:cxnLst/>
                <a:rect l="l" t="t" r="r" b="b"/>
                <a:pathLst>
                  <a:path w="1097" h="60949" extrusionOk="0">
                    <a:moveTo>
                      <a:pt x="1" y="0"/>
                    </a:moveTo>
                    <a:lnTo>
                      <a:pt x="1" y="16824"/>
                    </a:lnTo>
                    <a:lnTo>
                      <a:pt x="1" y="20848"/>
                    </a:lnTo>
                    <a:lnTo>
                      <a:pt x="1" y="22717"/>
                    </a:lnTo>
                    <a:lnTo>
                      <a:pt x="1" y="37672"/>
                    </a:lnTo>
                    <a:lnTo>
                      <a:pt x="1" y="39553"/>
                    </a:lnTo>
                    <a:lnTo>
                      <a:pt x="1" y="43565"/>
                    </a:lnTo>
                    <a:lnTo>
                      <a:pt x="1" y="60401"/>
                    </a:lnTo>
                    <a:cubicBezTo>
                      <a:pt x="1" y="60698"/>
                      <a:pt x="251" y="60948"/>
                      <a:pt x="548" y="60948"/>
                    </a:cubicBezTo>
                    <a:cubicBezTo>
                      <a:pt x="846" y="60948"/>
                      <a:pt x="1096" y="60698"/>
                      <a:pt x="1096" y="60401"/>
                    </a:cubicBezTo>
                    <a:lnTo>
                      <a:pt x="1096" y="43565"/>
                    </a:lnTo>
                    <a:lnTo>
                      <a:pt x="1096" y="39553"/>
                    </a:lnTo>
                    <a:lnTo>
                      <a:pt x="1096" y="37672"/>
                    </a:lnTo>
                    <a:lnTo>
                      <a:pt x="1096" y="22717"/>
                    </a:lnTo>
                    <a:lnTo>
                      <a:pt x="1096" y="20848"/>
                    </a:lnTo>
                    <a:lnTo>
                      <a:pt x="1096" y="16824"/>
                    </a:lnTo>
                    <a:lnTo>
                      <a:pt x="109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lda3yC41VWL3D9x8XR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lda3yC41VWL3D9x8XR43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9744</TotalTime>
  <Words>993</Words>
  <Application>Microsoft Office PowerPoint</Application>
  <PresentationFormat>Panorámica</PresentationFormat>
  <Paragraphs>302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REFORMA PRESUPUESTARIA GASTOS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Danilo Rodríguez</dc:creator>
  <cp:lastModifiedBy>MARCELO PAZMIÑO</cp:lastModifiedBy>
  <cp:revision>301</cp:revision>
  <cp:lastPrinted>2019-08-14T17:11:24Z</cp:lastPrinted>
  <dcterms:created xsi:type="dcterms:W3CDTF">2018-02-26T16:11:53Z</dcterms:created>
  <dcterms:modified xsi:type="dcterms:W3CDTF">2021-10-25T15:42:58Z</dcterms:modified>
</cp:coreProperties>
</file>